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50" r:id="rId27"/>
    <p:sldId id="358" r:id="rId28"/>
    <p:sldId id="349" r:id="rId29"/>
    <p:sldId id="328" r:id="rId30"/>
    <p:sldId id="356" r:id="rId31"/>
    <p:sldId id="351" r:id="rId32"/>
    <p:sldId id="348" r:id="rId33"/>
    <p:sldId id="342" r:id="rId34"/>
    <p:sldId id="357" r:id="rId35"/>
    <p:sldId id="329" r:id="rId36"/>
    <p:sldId id="327" r:id="rId37"/>
    <p:sldId id="336" r:id="rId38"/>
    <p:sldId id="344" r:id="rId39"/>
    <p:sldId id="337" r:id="rId40"/>
    <p:sldId id="354" r:id="rId41"/>
    <p:sldId id="355" r:id="rId42"/>
    <p:sldId id="339" r:id="rId43"/>
    <p:sldId id="346" r:id="rId44"/>
    <p:sldId id="340" r:id="rId45"/>
    <p:sldId id="345" r:id="rId46"/>
    <p:sldId id="341" r:id="rId47"/>
    <p:sldId id="347" r:id="rId48"/>
    <p:sldId id="338" r:id="rId49"/>
    <p:sldId id="343" r:id="rId50"/>
    <p:sldId id="324" r:id="rId51"/>
    <p:sldId id="353" r:id="rId52"/>
    <p:sldId id="352" r:id="rId53"/>
    <p:sldId id="307" r:id="rId54"/>
    <p:sldId id="310" r:id="rId55"/>
    <p:sldId id="305" r:id="rId56"/>
    <p:sldId id="304" r:id="rId57"/>
    <p:sldId id="335" r:id="rId58"/>
    <p:sldId id="317" r:id="rId59"/>
    <p:sldId id="312" r:id="rId60"/>
    <p:sldId id="359" r:id="rId61"/>
    <p:sldId id="323" r:id="rId62"/>
    <p:sldId id="308" r:id="rId63"/>
  </p:sldIdLst>
  <p:sldSz cx="9144000" cy="6858000" type="screen4x3"/>
  <p:notesSz cx="6889750" cy="100218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49F"/>
    <a:srgbClr val="0065B0"/>
    <a:srgbClr val="94B6D2"/>
    <a:srgbClr val="AAC2DA"/>
    <a:srgbClr val="D6E3EE"/>
    <a:srgbClr val="003399"/>
    <a:srgbClr val="DFE8F1"/>
    <a:srgbClr val="F1F5F9"/>
    <a:srgbClr val="4D4D4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8561" autoAdjust="0"/>
  </p:normalViewPr>
  <p:slideViewPr>
    <p:cSldViewPr>
      <p:cViewPr>
        <p:scale>
          <a:sx n="98" d="100"/>
          <a:sy n="98" d="100"/>
        </p:scale>
        <p:origin x="-6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6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6309" cy="501656"/>
          </a:xfrm>
          <a:prstGeom prst="rect">
            <a:avLst/>
          </a:prstGeom>
        </p:spPr>
        <p:txBody>
          <a:bodyPr vert="horz" lIns="92462" tIns="46231" rIns="92462" bIns="4623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1833" y="0"/>
            <a:ext cx="2986309" cy="501656"/>
          </a:xfrm>
          <a:prstGeom prst="rect">
            <a:avLst/>
          </a:prstGeom>
        </p:spPr>
        <p:txBody>
          <a:bodyPr vert="horz" lIns="92462" tIns="46231" rIns="92462" bIns="46231" rtlCol="0"/>
          <a:lstStyle>
            <a:lvl1pPr algn="r">
              <a:defRPr sz="1200"/>
            </a:lvl1pPr>
          </a:lstStyle>
          <a:p>
            <a:fld id="{4CA70410-D1B5-4467-9AA1-D3BBEBFEF82E}" type="datetimeFigureOut">
              <a:rPr lang="pl-PL" smtClean="0"/>
              <a:pPr/>
              <a:t>2024-02-02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518630"/>
            <a:ext cx="2986309" cy="501655"/>
          </a:xfrm>
          <a:prstGeom prst="rect">
            <a:avLst/>
          </a:prstGeom>
        </p:spPr>
        <p:txBody>
          <a:bodyPr vert="horz" lIns="92462" tIns="46231" rIns="92462" bIns="4623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1833" y="9518630"/>
            <a:ext cx="2986309" cy="501655"/>
          </a:xfrm>
          <a:prstGeom prst="rect">
            <a:avLst/>
          </a:prstGeom>
        </p:spPr>
        <p:txBody>
          <a:bodyPr vert="horz" lIns="92462" tIns="46231" rIns="92462" bIns="46231" rtlCol="0" anchor="b"/>
          <a:lstStyle>
            <a:lvl1pPr algn="r">
              <a:defRPr sz="1200"/>
            </a:lvl1pPr>
          </a:lstStyle>
          <a:p>
            <a:fld id="{E864026E-08E2-497E-9EC5-2644089E20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81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558" cy="501095"/>
          </a:xfrm>
          <a:prstGeom prst="rect">
            <a:avLst/>
          </a:prstGeom>
        </p:spPr>
        <p:txBody>
          <a:bodyPr vert="horz" lIns="92462" tIns="46231" rIns="92462" bIns="4623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2599" y="1"/>
            <a:ext cx="2985558" cy="501095"/>
          </a:xfrm>
          <a:prstGeom prst="rect">
            <a:avLst/>
          </a:prstGeom>
        </p:spPr>
        <p:txBody>
          <a:bodyPr vert="horz" lIns="92462" tIns="46231" rIns="92462" bIns="46231" rtlCol="0"/>
          <a:lstStyle>
            <a:lvl1pPr algn="r">
              <a:defRPr sz="1200"/>
            </a:lvl1pPr>
          </a:lstStyle>
          <a:p>
            <a:fld id="{1FA5E2A7-6603-4709-8C14-9292AEF12051}" type="datetimeFigureOut">
              <a:rPr lang="pl-PL" smtClean="0"/>
              <a:pPr/>
              <a:t>2024-02-02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2" tIns="46231" rIns="92462" bIns="4623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6" y="4760399"/>
            <a:ext cx="5511800" cy="4509849"/>
          </a:xfrm>
          <a:prstGeom prst="rect">
            <a:avLst/>
          </a:prstGeom>
        </p:spPr>
        <p:txBody>
          <a:bodyPr vert="horz" lIns="92462" tIns="46231" rIns="92462" bIns="46231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519055"/>
            <a:ext cx="2985558" cy="501095"/>
          </a:xfrm>
          <a:prstGeom prst="rect">
            <a:avLst/>
          </a:prstGeom>
        </p:spPr>
        <p:txBody>
          <a:bodyPr vert="horz" lIns="92462" tIns="46231" rIns="92462" bIns="4623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2599" y="9519055"/>
            <a:ext cx="2985558" cy="501095"/>
          </a:xfrm>
          <a:prstGeom prst="rect">
            <a:avLst/>
          </a:prstGeom>
        </p:spPr>
        <p:txBody>
          <a:bodyPr vert="horz" lIns="92462" tIns="46231" rIns="92462" bIns="46231" rtlCol="0" anchor="b"/>
          <a:lstStyle>
            <a:lvl1pPr algn="r">
              <a:defRPr sz="1200"/>
            </a:lvl1pPr>
          </a:lstStyle>
          <a:p>
            <a:fld id="{21BE8960-CB1C-4B21-9DED-7995E13B6C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82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8960-CB1C-4B21-9DED-7995E13B6CBE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25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42C7-F569-47DB-B7D7-A627A714C8ED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95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EC5E-C2EE-4297-928E-64F28A07191E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3868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EC5E-C2EE-4297-928E-64F28A07191E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40445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EC5E-C2EE-4297-928E-64F28A07191E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39864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EC5E-C2EE-4297-928E-64F28A07191E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61939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EC5E-C2EE-4297-928E-64F28A07191E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285936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DD2-1860-4271-8E51-1176A10C1543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71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62E-3E8C-4663-8E28-32B51B122F97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26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439C-F484-4E4B-A09E-CEA2B8CE8F67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58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77604-FF8F-4E0E-908F-E4E599E5E689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6D72-F190-480D-B67D-64348A73108D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79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4E86-FB2B-4AA5-A47C-747EAF6324EB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79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E7FF-E5A6-49D9-A500-C68ADE7395CC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41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59A1-E251-43D1-BEA1-E5B0E898F0A4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131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0A2A-5AC8-4A3E-A590-F5DA92F3A791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05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0C7B-D2D6-4C61-AE72-D86B6A1DD9AE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75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FEC5E-C2EE-4297-928E-64F28A07191E}" type="datetime1">
              <a:rPr lang="pl-PL" smtClean="0"/>
              <a:pPr/>
              <a:t>2024-02-02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293C98-5164-4CFF-9664-C180F80F9B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1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416824" cy="1584176"/>
          </a:xfrm>
        </p:spPr>
        <p:txBody>
          <a:bodyPr>
            <a:normAutofit/>
          </a:bodyPr>
          <a:lstStyle/>
          <a:p>
            <a:pPr algn="r"/>
            <a:r>
              <a:rPr lang="pl-PL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szkolny</a:t>
            </a:r>
            <a:br>
              <a:rPr lang="pl-PL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2022/2023 </a:t>
            </a:r>
            <a:endParaRPr lang="pl-PL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7416824" cy="3024336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Osiągnięcia 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Powiatowej Poradni 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Psychologiczno-Pedagogicznej </a:t>
            </a:r>
          </a:p>
          <a:p>
            <a:pPr algn="ctr"/>
            <a:r>
              <a:rPr lang="pl-P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Tarnowie</a:t>
            </a:r>
          </a:p>
          <a:p>
            <a:pPr algn="ctr"/>
            <a:endParaRPr lang="pl-P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az 3" descr="Logo Powiatowej Poradni Psychologiczno-Pedagogicznej w Tarnowie "/>
          <p:cNvPicPr>
            <a:picLocks noChangeAspect="1"/>
          </p:cNvPicPr>
          <p:nvPr/>
        </p:nvPicPr>
        <p:blipFill>
          <a:blip r:embed="rId3" cstate="print">
            <a:lum bright="1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6000"/>
                    </a14:imgEffect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1656183" cy="164334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200800" cy="1296144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Kadra pedagogiczna </a:t>
            </a:r>
            <a:b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(stan na 31.08.2023 r.)</a:t>
            </a:r>
            <a:endPara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967963"/>
              </p:ext>
            </p:extLst>
          </p:nvPr>
        </p:nvGraphicFramePr>
        <p:xfrm>
          <a:off x="1187624" y="2204864"/>
          <a:ext cx="7200800" cy="280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8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15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449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Lp.</a:t>
                      </a:r>
                      <a:endParaRPr lang="pl-PL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Stanowisko</a:t>
                      </a:r>
                      <a:endParaRPr lang="pl-PL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Etat </a:t>
                      </a:r>
                      <a:endParaRPr lang="pl-PL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Osoba </a:t>
                      </a:r>
                      <a:endParaRPr lang="pl-PL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1.</a:t>
                      </a:r>
                      <a:endParaRPr lang="pl-PL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dirty="0" smtClean="0"/>
                        <a:t>Psycholog</a:t>
                      </a:r>
                      <a:endParaRPr lang="pl-PL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11,85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2.</a:t>
                      </a:r>
                      <a:endParaRPr lang="pl-PL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dirty="0" smtClean="0"/>
                        <a:t>Pedagog</a:t>
                      </a:r>
                      <a:endParaRPr lang="pl-PL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3.</a:t>
                      </a:r>
                      <a:endParaRPr lang="pl-PL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dirty="0" smtClean="0"/>
                        <a:t>Logopeda </a:t>
                      </a:r>
                      <a:endParaRPr lang="pl-PL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1662">
                <a:tc gridSpan="2">
                  <a:txBody>
                    <a:bodyPr/>
                    <a:lstStyle/>
                    <a:p>
                      <a:pPr algn="r"/>
                      <a:r>
                        <a:rPr lang="pl-PL" sz="2400" b="1" dirty="0" smtClean="0"/>
                        <a:t>Razem</a:t>
                      </a:r>
                      <a:endParaRPr lang="pl-PL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29,85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10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8883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Pracownicy administracji </a:t>
            </a:r>
            <a:b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obsługi</a:t>
            </a:r>
            <a:b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(stan na 31.08.2023 r.)</a:t>
            </a:r>
            <a:endParaRPr lang="pl-PL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226229"/>
              </p:ext>
            </p:extLst>
          </p:nvPr>
        </p:nvGraphicFramePr>
        <p:xfrm>
          <a:off x="1331640" y="1724423"/>
          <a:ext cx="7488832" cy="465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77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1117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Lp.</a:t>
                      </a:r>
                      <a:endParaRPr lang="pl-PL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400" dirty="0" smtClean="0"/>
                        <a:t>Stanowisko</a:t>
                      </a:r>
                      <a:endParaRPr lang="pl-PL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Etat</a:t>
                      </a:r>
                      <a:endParaRPr lang="pl-PL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Osoba </a:t>
                      </a:r>
                      <a:endParaRPr lang="pl-PL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1.</a:t>
                      </a:r>
                      <a:endParaRPr lang="pl-PL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Główny Księgowy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2.</a:t>
                      </a:r>
                      <a:endParaRPr lang="pl-PL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Samodzieln</a:t>
                      </a:r>
                      <a:r>
                        <a:rPr lang="pl-PL" sz="2000" baseline="0" dirty="0" smtClean="0"/>
                        <a:t>y Referent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3.</a:t>
                      </a:r>
                      <a:endParaRPr lang="pl-PL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Starszy Referent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4.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Referent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b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5.</a:t>
                      </a:r>
                      <a:endParaRPr lang="pl-PL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Sekretarka 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6.</a:t>
                      </a:r>
                      <a:endParaRPr lang="pl-PL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Pomoc</a:t>
                      </a:r>
                      <a:r>
                        <a:rPr lang="pl-PL" sz="2000" baseline="0" dirty="0" smtClean="0"/>
                        <a:t> administracyjna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462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7.</a:t>
                      </a:r>
                      <a:endParaRPr lang="pl-PL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Sprzątająca 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462">
                <a:tc gridSpan="2">
                  <a:txBody>
                    <a:bodyPr/>
                    <a:lstStyle/>
                    <a:p>
                      <a:pPr algn="r"/>
                      <a:r>
                        <a:rPr lang="pl-PL" sz="2400" b="1" dirty="0" smtClean="0"/>
                        <a:t>Razem</a:t>
                      </a:r>
                      <a:r>
                        <a:rPr lang="pl-PL" sz="2400" dirty="0" smtClean="0"/>
                        <a:t> 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9*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pl-PL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dwie</a:t>
                      </a:r>
                      <a:r>
                        <a:rPr lang="pl-PL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osoby na podwójnym  </a:t>
                      </a:r>
                      <a:r>
                        <a:rPr lang="pl-PL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stanowisku</a:t>
                      </a:r>
                      <a:endParaRPr lang="pl-PL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8356874" y="6419080"/>
            <a:ext cx="766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11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Zakres zadań pracowników pedagogicznych </a:t>
            </a:r>
            <a:endParaRPr lang="pl-PL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547664" y="2060848"/>
            <a:ext cx="6840760" cy="381642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Diagnozowanie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Terapia indywidualna i grupowa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Psychoedukacja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Doradztwo zawodowe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Mediacje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Interwencje w środowisku ucznia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Działalność informacyjna  </a:t>
            </a:r>
          </a:p>
          <a:p>
            <a:endParaRPr lang="pl-PL" sz="2800" dirty="0"/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12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27780" cy="1596146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Powiatowa Poradnia </a:t>
            </a:r>
            <a:br>
              <a:rPr lang="pl-PL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Psychologiczno-Pedagogiczna </a:t>
            </a:r>
            <a:br>
              <a:rPr lang="pl-PL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roku szkolnym 2022/2023 proponowała:</a:t>
            </a:r>
            <a:endParaRPr lang="pl-PL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785786" y="2492896"/>
            <a:ext cx="7847162" cy="403244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badania diagnostyczne: psychologiczne, pedagogiczne, logopedyczne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doradztwo psychologiczne, pedagogiczne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logopedyczne dla młodzieży, rodziców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nauczycieli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specjalistyczną diagnozę kierunku kształcenia ponadpodstawowego i wyboru zawodu dla uczniów klas VIII szkół podstawowych</a:t>
            </a:r>
          </a:p>
          <a:p>
            <a:endParaRPr lang="pl-PL" dirty="0"/>
          </a:p>
        </p:txBody>
      </p:sp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13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397424" cy="2059636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 psychologiczno - pedagogiczna i logopedyczna </a:t>
            </a:r>
            <a:br>
              <a:rPr lang="pl-PL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roku szkolnym 2022/2023</a:t>
            </a:r>
            <a:endParaRPr lang="pl-PL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14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236508"/>
            <a:ext cx="3466084" cy="3188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78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182562"/>
              </p:ext>
            </p:extLst>
          </p:nvPr>
        </p:nvGraphicFramePr>
        <p:xfrm>
          <a:off x="1475656" y="663990"/>
          <a:ext cx="7239749" cy="446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76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2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61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858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Lp. </a:t>
                      </a:r>
                      <a:endParaRPr lang="pl-PL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Wyszczególnienie</a:t>
                      </a:r>
                      <a:endParaRPr lang="pl-PL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Liczba placówek</a:t>
                      </a:r>
                      <a:endParaRPr lang="pl-PL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Liczba dzieci/uczniów</a:t>
                      </a:r>
                      <a:endParaRPr lang="pl-PL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27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1.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Dzieci (poza placówkami oświatowymi w wieku 0-5 lat)</a:t>
                      </a:r>
                      <a:endParaRPr lang="pl-PL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7030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2.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Przedszkola</a:t>
                      </a:r>
                      <a:endParaRPr lang="pl-PL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5904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9758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3.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Oddziały</a:t>
                      </a:r>
                      <a:r>
                        <a:rPr lang="pl-PL" sz="1600" b="1" baseline="0" dirty="0" smtClean="0"/>
                        <a:t> Rocznego Przygotowania Przedszkolnego</a:t>
                      </a:r>
                      <a:endParaRPr lang="pl-PL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2170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822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4.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Szkoły podstawowe</a:t>
                      </a:r>
                      <a:endParaRPr lang="pl-PL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16312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6362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5.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Szkoły ponadpodstawowe/ inne placówki oświatowe prowadzone przez Powiat Tarnowski</a:t>
                      </a:r>
                      <a:r>
                        <a:rPr lang="pl-PL" sz="1600" b="1" baseline="0" dirty="0" smtClean="0"/>
                        <a:t> </a:t>
                      </a:r>
                      <a:endParaRPr lang="pl-PL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3230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1462471" y="5462870"/>
            <a:ext cx="71014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Liczba placówek oświatowych ogółem 357</a:t>
            </a:r>
          </a:p>
          <a:p>
            <a:pPr algn="ctr"/>
            <a:r>
              <a:rPr lang="pl-P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Liczba dzieci/uczniów ogółem 34646</a:t>
            </a:r>
          </a:p>
          <a:p>
            <a:pPr algn="ctr"/>
            <a:endParaRPr lang="pl-PL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dane na podstawie arkusza organizacyjnego Poradni na rok szkolny 2022/2023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15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Działalność merytoryczna </a:t>
            </a:r>
            <a:b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liczbach</a:t>
            </a:r>
            <a:endParaRPr lang="pl-PL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955473" y="2204864"/>
            <a:ext cx="6840760" cy="42813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PPPP w Tarnowie wraz z Filiami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przyjęła 3438 dzieci 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PPPP w Tarnowie wraz z Filiami przeprowadziła 4539 diagnoz </a:t>
            </a:r>
          </a:p>
          <a:p>
            <a:pPr marL="0" indent="0" algn="ctr">
              <a:buNone/>
            </a:pPr>
            <a:r>
              <a:rPr lang="pl-PL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tym: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psychologicznych                                      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1889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diagnoz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edagogicznych                                            1572 diagnozy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logopedycznych                                            1075 diagnoz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 kątem wyboru zawodu                                3 diagnozy</a:t>
            </a:r>
          </a:p>
          <a:p>
            <a:pPr marL="0" indent="0" algn="ctr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16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15616" y="2132856"/>
            <a:ext cx="7848872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Wydano:</a:t>
            </a:r>
          </a:p>
          <a:p>
            <a:pPr marL="0" indent="0" algn="ctr">
              <a:buNone/>
            </a:pPr>
            <a:endParaRPr lang="pl-PL" sz="1200" b="1" dirty="0" smtClean="0">
              <a:solidFill>
                <a:srgbClr val="1D649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488 opinii o potrzebie dostosowania wymagań edukacyjnych dla uczniów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136 opinii o specyficznych trudnościach w uczeniu się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1597 opinii o objęciu pomocą psychologiczno-pedagogiczną </a:t>
            </a:r>
            <a:b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 szkole, przedszkolu lub w placówce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74 opinie o potrzebie wczesnego wspomagania rozwoju dziecka </a:t>
            </a:r>
          </a:p>
          <a:p>
            <a:pPr>
              <a:buNone/>
            </a:pPr>
            <a:endParaRPr lang="pl-PL" sz="2000" dirty="0" smtClean="0">
              <a:solidFill>
                <a:srgbClr val="1D649F"/>
              </a:solidFill>
            </a:endParaRPr>
          </a:p>
          <a:p>
            <a:pPr marL="0" indent="0">
              <a:buNone/>
            </a:pPr>
            <a:endParaRPr lang="pl-PL" sz="2000" dirty="0" smtClean="0">
              <a:solidFill>
                <a:srgbClr val="1D649F"/>
              </a:solidFill>
            </a:endParaRP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1907704" y="490728"/>
            <a:ext cx="693149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Działalność merytoryczna </a:t>
            </a:r>
            <a:b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liczbach</a:t>
            </a:r>
            <a:endParaRPr lang="pl-PL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17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691680" y="2000240"/>
            <a:ext cx="6809410" cy="4572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Zajęcia terapeutyczne indywidualne</a:t>
            </a:r>
          </a:p>
          <a:p>
            <a:pPr marL="0" indent="0">
              <a:buNone/>
            </a:pPr>
            <a:endParaRPr lang="pl-PL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zajęciach psychoterapii uczestniczyło 88 dzieci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terapię pedagogiczną uczęszczało</a:t>
            </a: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dzieci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terapii logopedycznej wzięło udział 637 dzieci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terapii EEG </a:t>
            </a:r>
            <a:r>
              <a:rPr lang="pl-PL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Biofeedback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uczestniczyło 6 dzieci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zajęciach wczesnego wspomagania rozwoju dla dzieci 0-6 r.ż.  uczestniczyło 20 dzieci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estem MOXO zdiagnozowano 232</a:t>
            </a: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dzieci </a:t>
            </a:r>
            <a:endParaRPr lang="pl-PL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ytuł 3"/>
          <p:cNvSpPr txBox="1">
            <a:spLocks/>
          </p:cNvSpPr>
          <p:nvPr/>
        </p:nvSpPr>
        <p:spPr>
          <a:xfrm>
            <a:off x="1619671" y="476672"/>
            <a:ext cx="7192119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Działalność merytoryczna </a:t>
            </a:r>
            <a:b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liczbach</a:t>
            </a:r>
            <a:endParaRPr lang="pl-PL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18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12879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Działalność merytoryczna </a:t>
            </a:r>
            <a:r>
              <a:rPr lang="pl-PL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liczbach</a:t>
            </a:r>
            <a:r>
              <a:rPr lang="pl-PL" b="1" dirty="0">
                <a:solidFill>
                  <a:srgbClr val="D6E3EE"/>
                </a:solidFill>
              </a:rPr>
              <a:t/>
            </a:r>
            <a:br>
              <a:rPr lang="pl-PL" b="1" dirty="0">
                <a:solidFill>
                  <a:srgbClr val="D6E3EE"/>
                </a:solidFill>
              </a:rPr>
            </a:b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331639" y="1988839"/>
            <a:ext cx="7231447" cy="46128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Zajęcia prowadzone w terenie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pl-PL" sz="13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zorganizowano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zajęcia </a:t>
            </a:r>
            <a:r>
              <a:rPr lang="pl-PL" sz="19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psychoedukacyjne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 szkołach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dla 3213 dzieci i młodzieży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pracownicy Poradni udzielili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789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porad po badaniach przesiewowych dzieci 6–letnich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5-letnich oraz 49 porad dla uczniów klas I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udzielono 906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indywidualnych porad i konsultacji dla rodziców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nauczycieli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pracownicy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wygłosili 21 prelekcji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dla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430 rodziców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zaproszenie Dyrektorów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szkół pracownicy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przeprowadzili 16 Rad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Pedagogicznych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dla 214 nauczycieli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zajęciach aktywizujących do wyboru kierunku kształcenia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zawodu udział wzięło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141</a:t>
            </a:r>
            <a:r>
              <a:rPr lang="pl-PL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uczniów</a:t>
            </a:r>
            <a:endParaRPr lang="pl-PL" sz="19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8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pl-PL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pl-PL" sz="18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8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pl-PL" sz="18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pl-PL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19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88391" y="54868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Misją Poradni jest:</a:t>
            </a:r>
            <a:endParaRPr lang="pl-PL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884442" y="6238859"/>
            <a:ext cx="740591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619672" y="1412776"/>
            <a:ext cx="61670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dzieciom, młodzieży,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rodzicom (opiekunom) i nauczycielom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potrzebującym wsparcia, poszukującym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dróg w samorozwoju poprzez wnikliwą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diagnozę psychologiczną, pedagogiczną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logopedyczną oraz działania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profilaktyczne i doradztwo.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Oferujemy każdemu indywidualne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podejście oraz wsparcie w działaniach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wychowawczych rodziców i nauczycieli,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także pomoc w minimalizowaniu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nieharmonijności rozwojowych dzieci.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	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bazie wiedzy i umiejętności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pracowników propagujemy naszą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placówkę w środowisku lokalnym,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zachęcając do korzystania z naszej pomocy.</a:t>
            </a:r>
          </a:p>
        </p:txBody>
      </p:sp>
      <p:pic>
        <p:nvPicPr>
          <p:cNvPr id="1026" name="Picture 2" descr="Dziewczynka trzymająca w ręku książk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82" y="4204701"/>
            <a:ext cx="1481183" cy="20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25544" cy="125840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Organizowanie</a:t>
            </a:r>
            <a:r>
              <a:rPr lang="pl-PL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prowadzenie wspomagania przedszkoli, </a:t>
            </a:r>
            <a:br>
              <a:rPr lang="pl-PL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szkół i placówek</a:t>
            </a:r>
            <a:endParaRPr lang="pl-PL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46641" y="2256813"/>
            <a:ext cx="7375462" cy="43414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szkoleniowe rady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pedagogiczne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przeprowadzono w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 placówkach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ogopedyczne i pedagogiczne badania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przesiewowe prowadzono w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38 placówkach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opinie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potrzebie dostosowania wymagań edukacyjnych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dla uczniów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wydano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dla 108 szkół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opinie o potrzebie objęcia uczniów pomocą psychologiczno-pedagogiczną wydano dla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185 placówek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zajęcia warsztatowe prowadzono w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71 szkołach</a:t>
            </a:r>
          </a:p>
          <a:p>
            <a:pPr marL="0" indent="0">
              <a:buNone/>
            </a:pPr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20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49838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Zespół</a:t>
            </a:r>
            <a:r>
              <a:rPr lang="pl-PL" sz="3600" b="1" dirty="0" smtClean="0">
                <a:solidFill>
                  <a:srgbClr val="D6E3E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orzekający</a:t>
            </a:r>
            <a:endParaRPr lang="pl-PL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943538"/>
              </p:ext>
            </p:extLst>
          </p:nvPr>
        </p:nvGraphicFramePr>
        <p:xfrm>
          <a:off x="825197" y="1791146"/>
          <a:ext cx="7978361" cy="437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1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3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2607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Lp.</a:t>
                      </a:r>
                      <a:endParaRPr lang="pl-PL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Rodzaj wydanego orzeczenia</a:t>
                      </a:r>
                      <a:endParaRPr lang="pl-PL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Ogółem</a:t>
                      </a:r>
                      <a:endParaRPr lang="pl-PL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1</a:t>
                      </a: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Niesłyszących i </a:t>
                      </a:r>
                      <a:r>
                        <a:rPr lang="pl-PL" sz="1600" dirty="0" smtClean="0">
                          <a:effectLst/>
                        </a:rPr>
                        <a:t>słabosłyszących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2</a:t>
                      </a: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Niewidomych i słabowidzących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3</a:t>
                      </a: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 </a:t>
                      </a:r>
                      <a:r>
                        <a:rPr lang="pl-PL" sz="1600" dirty="0" smtClean="0">
                          <a:effectLst/>
                        </a:rPr>
                        <a:t>niepełnosprawnością intelektualną </a:t>
                      </a:r>
                      <a:r>
                        <a:rPr lang="pl-PL" sz="1600" dirty="0">
                          <a:effectLst/>
                        </a:rPr>
                        <a:t>w stopniu lekkim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4</a:t>
                      </a: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Z niepełnosprawnością</a:t>
                      </a:r>
                      <a:r>
                        <a:rPr lang="pl-PL" sz="1600" baseline="0" dirty="0" smtClean="0">
                          <a:effectLst/>
                        </a:rPr>
                        <a:t> </a:t>
                      </a:r>
                      <a:r>
                        <a:rPr lang="pl-PL" sz="1600" dirty="0" smtClean="0">
                          <a:effectLst/>
                        </a:rPr>
                        <a:t>intelektualną </a:t>
                      </a:r>
                      <a:r>
                        <a:rPr lang="pl-PL" sz="1600" dirty="0">
                          <a:effectLst/>
                        </a:rPr>
                        <a:t>w stopniu umiarkowanym lub znacznym 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5</a:t>
                      </a: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 niepełnosprawnością sprzężoną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6</a:t>
                      </a: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Zagrożonych niedostosowaniem społecznym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7</a:t>
                      </a: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Niedostosowanych społecznie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8</a:t>
                      </a: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 potrzebie </a:t>
                      </a:r>
                      <a:r>
                        <a:rPr lang="pl-PL" sz="1600" dirty="0" smtClean="0">
                          <a:effectLst/>
                        </a:rPr>
                        <a:t>zajęć  </a:t>
                      </a:r>
                      <a:r>
                        <a:rPr lang="pl-PL" sz="1600" dirty="0" err="1">
                          <a:effectLst/>
                        </a:rPr>
                        <a:t>rewalidacyjno</a:t>
                      </a:r>
                      <a:r>
                        <a:rPr lang="pl-PL" sz="1600" dirty="0">
                          <a:effectLst/>
                        </a:rPr>
                        <a:t> – wychowawczych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9</a:t>
                      </a: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O </a:t>
                      </a:r>
                      <a:r>
                        <a:rPr lang="pl-PL" sz="1600" dirty="0">
                          <a:effectLst/>
                        </a:rPr>
                        <a:t>potrzebie indywidualnego nauczania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7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10</a:t>
                      </a: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O</a:t>
                      </a:r>
                      <a:r>
                        <a:rPr lang="pl-PL" sz="1600" baseline="0" dirty="0" smtClean="0">
                          <a:effectLst/>
                        </a:rPr>
                        <a:t> braku potrzeby indywidualnego nauczania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21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-24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07" y="276148"/>
            <a:ext cx="1429792" cy="13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4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Zespół orzekający</a:t>
            </a:r>
            <a:endParaRPr lang="pl-PL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442681"/>
              </p:ext>
            </p:extLst>
          </p:nvPr>
        </p:nvGraphicFramePr>
        <p:xfrm>
          <a:off x="899592" y="1556792"/>
          <a:ext cx="7920879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00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8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5522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Lp.</a:t>
                      </a:r>
                      <a:endParaRPr lang="pl-PL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Rodzaj wydanego orzeczenia</a:t>
                      </a:r>
                      <a:endParaRPr lang="pl-PL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Ogółem</a:t>
                      </a:r>
                      <a:endParaRPr lang="pl-PL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11</a:t>
                      </a:r>
                      <a:endParaRPr lang="pl-PL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Uchylające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12</a:t>
                      </a:r>
                      <a:endParaRPr lang="pl-PL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Odwołania do </a:t>
                      </a:r>
                      <a:r>
                        <a:rPr lang="pl-PL" sz="1600" dirty="0">
                          <a:effectLst/>
                        </a:rPr>
                        <a:t>kuratora oświaty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39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13</a:t>
                      </a:r>
                      <a:endParaRPr lang="pl-PL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 potrzebie </a:t>
                      </a:r>
                      <a:r>
                        <a:rPr lang="pl-PL" sz="1600" dirty="0" smtClean="0">
                          <a:effectLst/>
                        </a:rPr>
                        <a:t>indywidualnego </a:t>
                      </a:r>
                      <a:r>
                        <a:rPr lang="pl-PL" sz="1600" dirty="0">
                          <a:effectLst/>
                        </a:rPr>
                        <a:t>obowiązkowego rocznego przygotowania przedszkolnego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14</a:t>
                      </a:r>
                      <a:endParaRPr lang="pl-PL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 braku potrzeby kształcenia specjalnego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39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15</a:t>
                      </a:r>
                      <a:endParaRPr lang="pl-PL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 braku potrzeby indywidualnego obowiązkowego rocznego przygotowania przedszkolnego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16</a:t>
                      </a:r>
                      <a:endParaRPr lang="pl-PL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 braku potrzeby zajęć </a:t>
                      </a:r>
                      <a:r>
                        <a:rPr lang="pl-PL" sz="1600" dirty="0" err="1">
                          <a:effectLst/>
                        </a:rPr>
                        <a:t>rewalidacyjno</a:t>
                      </a:r>
                      <a:r>
                        <a:rPr lang="pl-PL" sz="1600" dirty="0">
                          <a:effectLst/>
                        </a:rPr>
                        <a:t> – wychowawczych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17</a:t>
                      </a:r>
                      <a:endParaRPr lang="pl-PL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 niepełnosprawnością ruchową w tym  z </a:t>
                      </a:r>
                      <a:r>
                        <a:rPr lang="pl-PL" sz="1600" dirty="0" smtClean="0">
                          <a:effectLst/>
                        </a:rPr>
                        <a:t>afazją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18</a:t>
                      </a:r>
                      <a:endParaRPr lang="pl-PL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 autyzmem w tym z </a:t>
                      </a:r>
                      <a:r>
                        <a:rPr lang="pl-PL" sz="1600" dirty="0" smtClean="0">
                          <a:effectLst/>
                        </a:rPr>
                        <a:t> zespołem  Aspergera 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3" marR="5200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22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Pracownicy Poradni doskonalili swój warsztat pracy </a:t>
            </a:r>
            <a:r>
              <a:rPr lang="pl-PL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poprzez:</a:t>
            </a:r>
            <a:endParaRPr lang="pl-PL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217227" y="2243211"/>
            <a:ext cx="6045146" cy="39933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b="1" kern="1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nabywanie nowych kwalifikacji na studiach podyplomowych i kursach </a:t>
            </a:r>
            <a:r>
              <a:rPr lang="pl-PL" sz="2400" b="1" kern="1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kwalifikacyjnych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b="1" kern="1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udział </a:t>
            </a:r>
            <a:r>
              <a:rPr lang="pl-PL" sz="2400" b="1" kern="1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w warsztatach, szkoleniach, </a:t>
            </a:r>
            <a:r>
              <a:rPr lang="pl-PL" sz="2400" b="1" kern="1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kursach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b="1" kern="1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wewnętrznych </a:t>
            </a:r>
            <a:r>
              <a:rPr lang="pl-PL" sz="2400" b="1" kern="1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formach </a:t>
            </a:r>
            <a:r>
              <a:rPr lang="pl-PL" sz="2400" b="1" kern="1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doskonalenia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b="1" kern="1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korzystanie </a:t>
            </a:r>
            <a:r>
              <a:rPr lang="pl-PL" sz="2400" b="1" kern="1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z literatury fachowej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23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14948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Współpraca PPPP w Tarnowie </a:t>
            </a:r>
            <a:br>
              <a:rPr lang="pl-PL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różnymi instytucjami</a:t>
            </a:r>
            <a:r>
              <a:rPr lang="pl-PL" sz="4800" dirty="0">
                <a:solidFill>
                  <a:srgbClr val="DFE8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800" dirty="0">
                <a:solidFill>
                  <a:srgbClr val="DFE8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>
              <a:solidFill>
                <a:srgbClr val="DFE8F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2"/>
          </p:nvPr>
        </p:nvSpPr>
        <p:spPr>
          <a:xfrm>
            <a:off x="1187624" y="1901337"/>
            <a:ext cx="3711356" cy="435771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Starostwo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Powiatowe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Tarnowie  </a:t>
            </a:r>
            <a:endParaRPr lang="pl-PL" sz="1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Urzędy Miast i Gmin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Powiatowe Centrum Pomocy Rodzinie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Gminne Ośrodki Pomocy Społecznej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Świetlice profilaktyczno-wychowawcze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Opiniodawczy Zespół Sądowych Specjalistów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Sąd Rejonowy Wydział III Rodzinny i Nieletnich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Policja</a:t>
            </a:r>
          </a:p>
          <a:p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5024736" y="1909526"/>
            <a:ext cx="3672408" cy="427420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Specjalne Ośrodki Szkolno-Wychowawcze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Ośrodek Opiekuńczo-Rehabilitacyjny w Jadownikach Mokrych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Regionalny Ośrodek Rewalidacyjno-Wychowawczy </a:t>
            </a:r>
            <a:b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 Pogórskiej Woli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Centrum Informacji </a:t>
            </a:r>
            <a:b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 Planowania Kariery Zawodowej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Urzędy Pracy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OHP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Placówki służby zdrowia</a:t>
            </a:r>
          </a:p>
        </p:txBody>
      </p:sp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24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4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437512" cy="2808312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Przedsięwzięcia realizowane w roku szkolnym 2022/2023</a:t>
            </a:r>
            <a:endParaRPr lang="pl-PL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25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63" y="3675880"/>
            <a:ext cx="5962650" cy="274320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1129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3040" y="539789"/>
            <a:ext cx="8462954" cy="1220714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JA, </a:t>
            </a:r>
            <a:r>
              <a:rPr lang="pl-PL" b="1" dirty="0">
                <a:solidFill>
                  <a:schemeClr val="tx1"/>
                </a:solidFill>
              </a:rPr>
              <a:t>ja i otoczenie, Moja kariera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750688"/>
              </p:ext>
            </p:extLst>
          </p:nvPr>
        </p:nvGraphicFramePr>
        <p:xfrm>
          <a:off x="467544" y="1691214"/>
          <a:ext cx="8136904" cy="42207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Lider projektu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 TARNOWSKI</a:t>
                      </a:r>
                      <a:endParaRPr lang="pl-PL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411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 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Rozwijanie umiejętności uczniów w szerokiej współpracy pt. JA, ja i otoczenie, Moja kariera</a:t>
                      </a:r>
                      <a:endParaRPr lang="pl-PL" sz="17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2887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 projektu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7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Podnoszenie kwalifikacji i kompetencji nauczycieli realizujących zadania z zakresu doradztwa zawodowego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7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Podnoszenie kompetencji uczniów w zakresie planowania kariery zawodowej, bądź dalszej drogi kształcenia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l-PL" sz="17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Podnoszenie kompetencji społeczno-emocjonalnych uczniów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 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Październik 2022 – marzec 2023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7860">
                <a:tc>
                  <a:txBody>
                    <a:bodyPr/>
                    <a:lstStyle/>
                    <a:p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Podmiot współpracujący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 Poradnia Psychologiczno-Pedagogiczna </a:t>
                      </a:r>
                      <a:b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2397317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76456" y="6597352"/>
            <a:ext cx="467544" cy="260648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26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22451" r="20268" b="28921"/>
          <a:stretch/>
        </p:blipFill>
        <p:spPr>
          <a:xfrm>
            <a:off x="7596336" y="188640"/>
            <a:ext cx="1223551" cy="144016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0207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3569" y="624110"/>
            <a:ext cx="7850832" cy="128089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Zakres współpracy Poradni  </a:t>
            </a:r>
            <a:br>
              <a:rPr lang="pl-PL" b="1" dirty="0" smtClean="0"/>
            </a:br>
            <a:r>
              <a:rPr lang="pl-PL" b="1" dirty="0" smtClean="0"/>
              <a:t>w ramach projektu</a:t>
            </a:r>
            <a:endParaRPr lang="pl-PL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67545" y="2133600"/>
            <a:ext cx="8066856" cy="377762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Przeprowadzenie przez pracowników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PPPP w Tarnowie Filia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 Tuchowie oraz w Żabnie zajęć warsztatowych dla uczniów szkół ponadpodstawowych pt. </a:t>
            </a:r>
            <a:r>
              <a:rPr lang="pl-PL" b="1" i="1" dirty="0">
                <a:solidFill>
                  <a:schemeClr val="accent1">
                    <a:lumMod val="75000"/>
                  </a:schemeClr>
                </a:solidFill>
              </a:rPr>
              <a:t>„Rozwijanie umiejętności radzenia sobie ze stresem”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 oraz </a:t>
            </a:r>
            <a:r>
              <a:rPr lang="pl-PL" b="1" i="1" dirty="0">
                <a:solidFill>
                  <a:schemeClr val="accent1">
                    <a:lumMod val="75000"/>
                  </a:schemeClr>
                </a:solidFill>
              </a:rPr>
              <a:t>„Rozwijanie umiejętności radzenia sobie ze stresem (sposoby jego pokonywania i odpowiedniego zachowania się </a:t>
            </a:r>
            <a:br>
              <a:rPr lang="pl-PL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b="1" i="1" dirty="0">
                <a:solidFill>
                  <a:schemeClr val="accent1">
                    <a:lumMod val="75000"/>
                  </a:schemeClr>
                </a:solidFill>
              </a:rPr>
              <a:t>w sytuacjach konfliktowych), poznanie sposobów rozwiązywania problemów i konfliktów, zasady asertywności w kontakcie z drugim człowiekiem</a:t>
            </a: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l-PL" sz="9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Poprowadzenie przez pracownika PPPP w Tarnowie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spotkania </a:t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doradcami zawodowymi z powiatu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tarnowskiego</a:t>
            </a:r>
          </a:p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endParaRPr lang="pl-PL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Udział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pracowników PPPP w Tarnowie oraz pracowników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Filii w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Żabnie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konferencji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„Doradztwo zawodowe – przestrzeń 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potrzeb </a:t>
            </a:r>
            <a:b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współpracy”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- podsumowanie projektu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rgbClr val="0070C0"/>
                </a:solidFill>
                <a:latin typeface="Bahnschrift Condensed"/>
              </a:rPr>
              <a:pPr/>
              <a:t>27</a:t>
            </a:fld>
            <a:endParaRPr lang="pl-PL" sz="1600" dirty="0">
              <a:solidFill>
                <a:srgbClr val="0070C0"/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497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842721" cy="128089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Europejski Tydzień Świadomości Dysleksji </a:t>
            </a:r>
            <a:r>
              <a:rPr lang="pl-PL" b="1" dirty="0">
                <a:solidFill>
                  <a:schemeClr val="tx1"/>
                </a:solidFill>
              </a:rPr>
              <a:t>3 – 9 październik 2022 r.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926275"/>
              </p:ext>
            </p:extLst>
          </p:nvPr>
        </p:nvGraphicFramePr>
        <p:xfrm>
          <a:off x="323528" y="1759859"/>
          <a:ext cx="8424936" cy="47902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4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80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2691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sz="17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</a:t>
                      </a:r>
                      <a:br>
                        <a:rPr lang="pl-PL" sz="17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7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w Tuchowie, Wojniczu i Żabnie</a:t>
                      </a:r>
                      <a:endParaRPr lang="pl-PL" sz="1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797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„Przełamujemy bariery”</a:t>
                      </a:r>
                      <a:endParaRPr lang="pl-PL" sz="17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2691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wzrost świadomości szczególnie wśród rodziców i</a:t>
                      </a:r>
                      <a:r>
                        <a:rPr lang="pl-PL" sz="17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7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nauczycieli na temat dysleksji rozwojowej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797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Nauczyciele, rodzice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691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sz="17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  </a:t>
                      </a:r>
                      <a:br>
                        <a:rPr lang="pl-PL" sz="17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7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w Tuchowie, Wojniczu i Żabnie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0797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wrzesień - październik 2022 r.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2691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Pedagodzy</a:t>
                      </a:r>
                      <a:r>
                        <a:rPr lang="pl-PL" sz="17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pracujący w PPPP w Tarnowie Filia w Tuchowie, Wojniczu i Żabnie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00322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Spotkanie </a:t>
                      </a:r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konsultacyjne </a:t>
                      </a:r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pedagogów szkolnych, </a:t>
                      </a:r>
                      <a:r>
                        <a:rPr lang="pl-PL" sz="17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konsultacje </a:t>
                      </a:r>
                      <a:br>
                        <a:rPr lang="pl-PL" sz="17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7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pedagogiem-terapeutą dla rodziców, badania przesiewowe w przedszkolach, </a:t>
                      </a:r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tablice informacyjne, opracowanie „Poradnika dla nauczycieli”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559022" y="6478811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28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337" y="173270"/>
            <a:ext cx="1864174" cy="136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404218"/>
            <a:ext cx="6336704" cy="1368152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Październik miesiącem świadomości o Zespole Downa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434772" y="6462177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29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584171"/>
              </p:ext>
            </p:extLst>
          </p:nvPr>
        </p:nvGraphicFramePr>
        <p:xfrm>
          <a:off x="395536" y="1908596"/>
          <a:ext cx="8433850" cy="44983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750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588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5616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w Żabnie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268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Październik miesiącem świadomości o Zespole Downa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611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Cel: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l-PL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Podnoszenie świadomości społeczeństwa na temat życia </a:t>
                      </a:r>
                      <a:br>
                        <a:rPr kumimoji="0" lang="pl-PL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kumimoji="0" lang="pl-PL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 potrzeb osób z Zespołem Downa, propagowanie praw </a:t>
                      </a:r>
                      <a:br>
                        <a:rPr kumimoji="0" lang="pl-PL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kumimoji="0" lang="pl-PL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 dobra ludzi z tą wadą genetyczną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77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rodzice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561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w Żabnie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398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październik 2022 r.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76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Autor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 Kinga Czerkies 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 logopeda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561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Gazetka tematyczna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5942"/>
            <a:ext cx="2603340" cy="173642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429124" y="5143512"/>
            <a:ext cx="4500594" cy="892688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Siedziba</a:t>
            </a:r>
            <a:b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Powiatowej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Poradni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Psychologiczno-Pedagogicznej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65B0"/>
                </a:solidFill>
              </a:rPr>
              <a:t/>
            </a:r>
            <a:br>
              <a:rPr lang="pl-PL" sz="2000" dirty="0" smtClean="0">
                <a:solidFill>
                  <a:srgbClr val="0065B0"/>
                </a:solidFill>
              </a:rPr>
            </a:br>
            <a:endParaRPr lang="pl-PL" sz="2000" dirty="0">
              <a:solidFill>
                <a:srgbClr val="0065B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775146" y="1340768"/>
            <a:ext cx="3868862" cy="46954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l-PL" sz="1800" dirty="0" smtClean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pl-PL" sz="18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pl-PL" sz="1800" dirty="0" smtClean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pl-PL" sz="18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pl-PL" sz="1800" dirty="0" smtClean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pl-PL" sz="1800" dirty="0" smtClean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pl-PL" sz="18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0065B0"/>
              </a:solidFill>
              <a:latin typeface="Bahnschrift Condensed" panose="020B0502040204020203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b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 Renata Smoleń </a:t>
            </a:r>
            <a:br>
              <a:rPr lang="pl-PL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26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Dyrektor Powiatowej Poradni Psychologiczno-Pedagogicznej</a:t>
            </a:r>
            <a:endParaRPr lang="pl-PL" sz="2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Budynek Powiatowej Poradni Psychologiczno-Pedagogicznej w Tarnowie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54304"/>
            <a:ext cx="3822700" cy="286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3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Obraz 6" descr="Dyrektor Powiatowej Poradni Psychologiczno-Pedagogicznej w Tarnowie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966" r="-1544" b="-966"/>
          <a:stretch/>
        </p:blipFill>
        <p:spPr>
          <a:xfrm>
            <a:off x="775146" y="1412776"/>
            <a:ext cx="3581400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28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23172" cy="86067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Międzynarodowy Miesiąc AAC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841887"/>
              </p:ext>
            </p:extLst>
          </p:nvPr>
        </p:nvGraphicFramePr>
        <p:xfrm>
          <a:off x="323528" y="1124744"/>
          <a:ext cx="8352927" cy="4866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709">
                  <a:extLst>
                    <a:ext uri="{9D8B030D-6E8A-4147-A177-3AD203B41FA5}">
                      <a16:colId xmlns="" xmlns:a16="http://schemas.microsoft.com/office/drawing/2014/main" val="547911925"/>
                    </a:ext>
                  </a:extLst>
                </a:gridCol>
                <a:gridCol w="6524218">
                  <a:extLst>
                    <a:ext uri="{9D8B030D-6E8A-4147-A177-3AD203B41FA5}">
                      <a16:colId xmlns="" xmlns:a16="http://schemas.microsoft.com/office/drawing/2014/main" val="3225776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</a:t>
                      </a:r>
                      <a:b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Wojniczu – </a:t>
                      </a:r>
                      <a:r>
                        <a:rPr lang="pl-PL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Zespół</a:t>
                      </a: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Samokształceniowy Wczesnego Wspomagania Rozwoju Dziecka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186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</a:t>
                      </a:r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AAC jako forma wspomagająca terapię w ramach WWRD”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546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Cel: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Zaprezentowanie różnych alternatywnych metod, wykorzystywanych w trakcie rehabilitacji dzieci </a:t>
                      </a:r>
                      <a:b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niepełnosprawnościami i deficytami w obszarze komunikacji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904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Specjaliści z Zespołu Samokształceniowego WWRD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656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</a:t>
                      </a:r>
                      <a:b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730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14.10.2022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r.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698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Sabina Rosołowska-</a:t>
                      </a:r>
                      <a:r>
                        <a:rPr lang="pl-PL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Patuła</a:t>
                      </a: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 logopeda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969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Spotkanie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samokształceniowe 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2129096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30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836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4" cy="128089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Międzynarodowy Dzień Osób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z Niepełnosprawnościami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966364"/>
              </p:ext>
            </p:extLst>
          </p:nvPr>
        </p:nvGraphicFramePr>
        <p:xfrm>
          <a:off x="323528" y="1871531"/>
          <a:ext cx="8496944" cy="45236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194">
                  <a:extLst>
                    <a:ext uri="{9D8B030D-6E8A-4147-A177-3AD203B41FA5}">
                      <a16:colId xmlns="" xmlns:a16="http://schemas.microsoft.com/office/drawing/2014/main" val="2092721102"/>
                    </a:ext>
                  </a:extLst>
                </a:gridCol>
                <a:gridCol w="6768750">
                  <a:extLst>
                    <a:ext uri="{9D8B030D-6E8A-4147-A177-3AD203B41FA5}">
                      <a16:colId xmlns="" xmlns:a16="http://schemas.microsoft.com/office/drawing/2014/main" val="1282978364"/>
                    </a:ext>
                  </a:extLst>
                </a:gridCol>
              </a:tblGrid>
              <a:tr h="693373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</a:t>
                      </a:r>
                      <a:br>
                        <a:rPr lang="pl-PL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Tuchowie, Wojniczu i Żabnie</a:t>
                      </a:r>
                      <a:endParaRPr lang="pl-PL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320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Międzynarodowy Dzień Osób z Niepełnosprawnościami</a:t>
                      </a:r>
                      <a:endParaRPr lang="pl-PL" sz="17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022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promowanie w przestrzeni publicznej dyskusji na temat problemów osób z niepełnosprawnościami i wspieranie pełnej realizacji ich praw, w tym umożliwienia pełnego włączenia tej grupy w życie społeczne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9094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rodzice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762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sz="17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       </a:t>
                      </a:r>
                      <a:br>
                        <a:rPr lang="pl-PL" sz="17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7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Tuchowie, Wojniczu i Żabnie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8707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3.12.2022 r.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097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Autor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Pedagodzy</a:t>
                      </a:r>
                      <a:r>
                        <a:rPr lang="pl-PL" sz="17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pracujący w PPPP w Tarnowie oraz </a:t>
                      </a:r>
                      <a:br>
                        <a:rPr lang="pl-PL" sz="17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7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Filiach w Tuchowie, Wojniczu i Żabnie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731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sz="17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Gazetka tematyczna - plakat</a:t>
                      </a:r>
                      <a:endParaRPr lang="pl-PL" sz="17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4613060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455973" y="6309320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31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74579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89199" cy="128089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Międzynarodowy Dzień Psychologa  21 luty 2023 r.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840155"/>
              </p:ext>
            </p:extLst>
          </p:nvPr>
        </p:nvGraphicFramePr>
        <p:xfrm>
          <a:off x="395536" y="1844825"/>
          <a:ext cx="8066856" cy="48568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10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2395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 w Żabnie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17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Grupa </a:t>
                      </a:r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konsultacyjna </a:t>
                      </a:r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psychologów szkolnych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239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Omówienie trudnych sytuacji edukacyjnych,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zwiększenie kompetencji zawodowych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239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Psycholodzy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ze szkół i przedszkoli  z gmin Żabno </a:t>
                      </a:r>
                      <a:b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 Wietrzychowice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239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 w Żabnie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17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 spotkania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23.02.2023 r.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239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Anna Drozdowska-Flak – psycholog</a:t>
                      </a:r>
                    </a:p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Natalia Lech – psycholog 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17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konsultacje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32</a:t>
            </a:fld>
            <a:endParaRPr lang="pl-PL" sz="160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934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61126"/>
            <a:ext cx="5716956" cy="128089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Ogólnopolski Dzień </a:t>
            </a:r>
            <a:r>
              <a:rPr lang="pl-PL" b="1" dirty="0">
                <a:solidFill>
                  <a:schemeClr val="tx1"/>
                </a:solidFill>
              </a:rPr>
              <a:t>W</a:t>
            </a:r>
            <a:r>
              <a:rPr lang="pl-PL" b="1" dirty="0" smtClean="0">
                <a:solidFill>
                  <a:schemeClr val="tx1"/>
                </a:solidFill>
              </a:rPr>
              <a:t>alki z Depresją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79068"/>
              </p:ext>
            </p:extLst>
          </p:nvPr>
        </p:nvGraphicFramePr>
        <p:xfrm>
          <a:off x="511175" y="1461473"/>
          <a:ext cx="8237538" cy="4861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72593">
                  <a:extLst>
                    <a:ext uri="{9D8B030D-6E8A-4147-A177-3AD203B41FA5}">
                      <a16:colId xmlns="" xmlns:a16="http://schemas.microsoft.com/office/drawing/2014/main" val="2771283013"/>
                    </a:ext>
                  </a:extLst>
                </a:gridCol>
                <a:gridCol w="6264945">
                  <a:extLst>
                    <a:ext uri="{9D8B030D-6E8A-4147-A177-3AD203B41FA5}">
                      <a16:colId xmlns="" xmlns:a16="http://schemas.microsoft.com/office/drawing/2014/main" val="781721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</a:t>
                      </a:r>
                      <a:b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Tuchowie, Wojniczu i Żabnie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694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„Dziecko z depresją w szkole”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031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Promowanie wiedzy na temat depresji wśród dzieci rodziców i nauczycieli oraz udzielanie im adekwatnego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wsparcia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120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Nauczyciele, rodzice, uczniowie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59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Tuchowie, Wojniczu i Żabnie 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108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23.02.2023 r.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21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Autor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Psycholodzy pracujący w PPPP w Tarnowie oraz </a:t>
                      </a:r>
                      <a:b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Filiach w Tuchowie, Wojniczu i Żabnie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299009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Materiały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dla nauczycieli na stronie internetowej, ulotka informacyjna dla uczniów i rodziców </a:t>
                      </a:r>
                      <a:r>
                        <a:rPr lang="pl-PL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„Depresja dzieci i młodzieży – co należy wiedzieć”</a:t>
                      </a:r>
                      <a:endParaRPr lang="pl-PL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3910841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456224" y="6492875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33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25893"/>
          <a:stretch/>
        </p:blipFill>
        <p:spPr>
          <a:xfrm>
            <a:off x="6948264" y="0"/>
            <a:ext cx="1871959" cy="1420891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000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53661"/>
            <a:ext cx="6589200" cy="128089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Światowy Dzień Słuchu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6237819"/>
              </p:ext>
            </p:extLst>
          </p:nvPr>
        </p:nvGraphicFramePr>
        <p:xfrm>
          <a:off x="467544" y="980728"/>
          <a:ext cx="8326234" cy="4226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1898604612"/>
                    </a:ext>
                  </a:extLst>
                </a:gridCol>
                <a:gridCol w="6670050">
                  <a:extLst>
                    <a:ext uri="{9D8B030D-6E8A-4147-A177-3AD203B41FA5}">
                      <a16:colId xmlns="" xmlns:a16="http://schemas.microsoft.com/office/drawing/2014/main" val="1983096590"/>
                    </a:ext>
                  </a:extLst>
                </a:gridCol>
              </a:tblGrid>
              <a:tr h="1188721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4998" marR="34998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</a:t>
                      </a:r>
                      <a:b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oraz Filia w Wojniczu - </a:t>
                      </a:r>
                      <a:r>
                        <a:rPr lang="pl-PL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Zespół</a:t>
                      </a: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Samokształceniowy Wczesnego Wspomagania Rozwoju Dziecka</a:t>
                      </a:r>
                      <a:endParaRPr lang="pl-PL" dirty="0" smtClean="0"/>
                    </a:p>
                  </a:txBody>
                  <a:tcPr marL="34998" marR="34998"/>
                </a:tc>
                <a:extLst>
                  <a:ext uri="{0D108BD9-81ED-4DB2-BD59-A6C34878D82A}">
                    <a16:rowId xmlns="" xmlns:a16="http://schemas.microsoft.com/office/drawing/2014/main" val="46208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4998" marR="3499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„Światowy Dzień Słuchu”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4998" marR="34998"/>
                </a:tc>
                <a:extLst>
                  <a:ext uri="{0D108BD9-81ED-4DB2-BD59-A6C34878D82A}">
                    <a16:rowId xmlns="" xmlns:a16="http://schemas.microsoft.com/office/drawing/2014/main" val="217007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4998" marR="34998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Wzrost świadomości społeczeństwa na temat rodzaju badań a</a:t>
                      </a:r>
                      <a:r>
                        <a:rPr kumimoji="0" lang="pl-PL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udiologicznych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oraz wpływu zaburzeń słuchu na odbiór i nabywanie mowy w różnym wieku</a:t>
                      </a:r>
                    </a:p>
                  </a:txBody>
                  <a:tcPr marL="34998" marR="34998"/>
                </a:tc>
                <a:extLst>
                  <a:ext uri="{0D108BD9-81ED-4DB2-BD59-A6C34878D82A}">
                    <a16:rowId xmlns="" xmlns:a16="http://schemas.microsoft.com/office/drawing/2014/main" val="123863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4998" marR="34998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Słuchacze Radia ESKA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4998" marR="34998"/>
                </a:tc>
                <a:extLst>
                  <a:ext uri="{0D108BD9-81ED-4DB2-BD59-A6C34878D82A}">
                    <a16:rowId xmlns="" xmlns:a16="http://schemas.microsoft.com/office/drawing/2014/main" val="2922566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4998" marR="34998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Radio ESKA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4998" marR="34998"/>
                </a:tc>
                <a:extLst>
                  <a:ext uri="{0D108BD9-81ED-4DB2-BD59-A6C34878D82A}">
                    <a16:rowId xmlns="" xmlns:a16="http://schemas.microsoft.com/office/drawing/2014/main" val="2494298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4998" marR="34998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03.03.2023 r. 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4998" marR="34998"/>
                </a:tc>
                <a:extLst>
                  <a:ext uri="{0D108BD9-81ED-4DB2-BD59-A6C34878D82A}">
                    <a16:rowId xmlns="" xmlns:a16="http://schemas.microsoft.com/office/drawing/2014/main" val="251666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4998" marR="3499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Wywiad z mgr Sabiną </a:t>
                      </a:r>
                      <a:r>
                        <a:rPr lang="pl-PL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Rosołowską-Patułą</a:t>
                      </a: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logopedą </a:t>
                      </a:r>
                      <a:b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PPPP w Tarnowie Filia w Wojniczu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4998" marR="34998"/>
                </a:tc>
                <a:extLst>
                  <a:ext uri="{0D108BD9-81ED-4DB2-BD59-A6C34878D82A}">
                    <a16:rowId xmlns="" xmlns:a16="http://schemas.microsoft.com/office/drawing/2014/main" val="53063499"/>
                  </a:ext>
                </a:extLst>
              </a:tr>
            </a:tbl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7544" y="5517232"/>
            <a:ext cx="8326234" cy="9361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Ponadto specjaliści Zespołu WWRD podnosili w tym dniu swoje kwalifikacje uczestnicząc w spotkaniu szkoleniowym prowadzonym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przez protetyka słuchu, </a:t>
            </a:r>
            <a:r>
              <a:rPr lang="pl-PL" sz="2000" b="1" dirty="0" err="1">
                <a:solidFill>
                  <a:schemeClr val="accent1">
                    <a:lumMod val="75000"/>
                  </a:schemeClr>
                </a:solidFill>
              </a:rPr>
              <a:t>providera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000" b="1" dirty="0" err="1" smtClean="0">
                <a:solidFill>
                  <a:schemeClr val="accent1">
                    <a:lumMod val="75000"/>
                  </a:schemeClr>
                </a:solidFill>
              </a:rPr>
              <a:t>Neuroflow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501289" y="6479483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34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346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6231066" cy="128089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Europejski Dzień Logopedy 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35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800276"/>
              </p:ext>
            </p:extLst>
          </p:nvPr>
        </p:nvGraphicFramePr>
        <p:xfrm>
          <a:off x="395536" y="1700808"/>
          <a:ext cx="8319298" cy="45374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09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6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9771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, Filia w Tuchowie, Wojniczu i Żabnie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9771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</a:t>
                      </a:r>
                      <a:r>
                        <a:rPr kumimoji="0" lang="pl-PL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Europejski</a:t>
                      </a:r>
                      <a:r>
                        <a:rPr kumimoji="0" lang="pl-PL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Dzień Logopedy”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771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Cel: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Konsultacje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z rodzicami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771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Rodzice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9771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Tuchowie, Wojniczu i Żabnie 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8113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06.03.2023 r.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9771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Logopedzi pracujący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w PPPP w Tarnowie oraz w Filiach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Tuchowie, Wojniczu i Żabnie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9771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Konsultacje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481" y="260648"/>
            <a:ext cx="2440143" cy="1368768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Światowy Dzień Świadomości Autyzmu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527983" y="6481582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</a:rPr>
              <a:pPr/>
              <a:t>36</a:t>
            </a:fld>
            <a:endParaRPr lang="pl-PL" sz="16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404307"/>
              </p:ext>
            </p:extLst>
          </p:nvPr>
        </p:nvGraphicFramePr>
        <p:xfrm>
          <a:off x="322574" y="1556792"/>
          <a:ext cx="8463314" cy="50308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81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2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3741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</a:t>
                      </a:r>
                      <a:b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, Filia w Tuchowie, Wojniczu i Żabnie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26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Światowy Dzień Świadomości Autyzmu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837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Cel: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Zwiększenie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świadomości społecznej na temat autyzmu oraz zwrócenie uwagi na potrzebę większej empatii </a:t>
                      </a:r>
                      <a:b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 tolerancji dla odmiennych możliwości i potrzeb osób ze spektrum autyzmu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57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Dzieci z autyzmem i ich rodziny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3741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 Poradnia Psychologiczno - Pedagogiczna</a:t>
                      </a:r>
                      <a:b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Tuchowie, Wojniczu i Żabnie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1743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02.04.2023 r.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3741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Autor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Pedagodzy pracujący w PPPP w Tarnowie oraz w Filiach </a:t>
                      </a:r>
                      <a:b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Tuchowie, Wojniczu i Żabnie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226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Gazetka tematyczna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43" y="188640"/>
            <a:ext cx="1800517" cy="1850778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97196" y="116632"/>
            <a:ext cx="695512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Międzynarodowy Dzień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Książki dla Dzieci 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2 kwietnia 2023 r.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550458"/>
              </p:ext>
            </p:extLst>
          </p:nvPr>
        </p:nvGraphicFramePr>
        <p:xfrm>
          <a:off x="497196" y="1700808"/>
          <a:ext cx="8280920" cy="48785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1427397728"/>
                    </a:ext>
                  </a:extLst>
                </a:gridCol>
                <a:gridCol w="6480720">
                  <a:extLst>
                    <a:ext uri="{9D8B030D-6E8A-4147-A177-3AD203B41FA5}">
                      <a16:colId xmlns="" xmlns:a16="http://schemas.microsoft.com/office/drawing/2014/main" val="492365162"/>
                    </a:ext>
                  </a:extLst>
                </a:gridCol>
              </a:tblGrid>
              <a:tr h="622029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</a:t>
                      </a:r>
                      <a:b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Tuchowie i Żabnie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034909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Międzynarodowy Dzień Książki dla Dzieci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0049613"/>
                  </a:ext>
                </a:extLst>
              </a:tr>
              <a:tr h="334994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Promowanie czytania literatury dziecięcej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2401955"/>
                  </a:ext>
                </a:extLst>
              </a:tr>
              <a:tr h="457094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Dzieci uczestniczące w terapii logopedycznej oraz ich rodzice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6791830"/>
                  </a:ext>
                </a:extLst>
              </a:tr>
              <a:tr h="65417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Tuchowie i Żabnie 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6235902"/>
                  </a:ext>
                </a:extLst>
              </a:tr>
              <a:tr h="383841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 zajęć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Kwiecień 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2023 r.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4108877"/>
                  </a:ext>
                </a:extLst>
              </a:tr>
              <a:tr h="457094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Logopedzi pracujący w Powiatowej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 Psychologiczno – Pedagogicznej w Tarnowie oraz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Filiach w Tuchowie i Żabnie 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6093153"/>
                  </a:ext>
                </a:extLst>
              </a:tr>
              <a:tr h="457094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grupowe zajęcia logopedyczne, zajęcia terapeutyczne,</a:t>
                      </a:r>
                    </a:p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ćwiczenia w ramach indywidualnej terapii logopedycznej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321887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485627" y="6482393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37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132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5599"/>
            <a:ext cx="741682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Światowy </a:t>
            </a:r>
            <a:r>
              <a:rPr lang="pl-PL" b="1" dirty="0">
                <a:solidFill>
                  <a:schemeClr val="tx1"/>
                </a:solidFill>
              </a:rPr>
              <a:t>Dzień Książki </a:t>
            </a:r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i </a:t>
            </a:r>
            <a:r>
              <a:rPr lang="pl-PL" b="1" dirty="0">
                <a:solidFill>
                  <a:schemeClr val="tx1"/>
                </a:solidFill>
              </a:rPr>
              <a:t>Praw </a:t>
            </a:r>
            <a:r>
              <a:rPr lang="pl-PL" b="1" dirty="0" smtClean="0">
                <a:solidFill>
                  <a:schemeClr val="tx1"/>
                </a:solidFill>
              </a:rPr>
              <a:t>Autorskich 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23 kwietnia 2023 r.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341238"/>
              </p:ext>
            </p:extLst>
          </p:nvPr>
        </p:nvGraphicFramePr>
        <p:xfrm>
          <a:off x="355111" y="1998788"/>
          <a:ext cx="8280400" cy="43593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9431">
                  <a:extLst>
                    <a:ext uri="{9D8B030D-6E8A-4147-A177-3AD203B41FA5}">
                      <a16:colId xmlns="" xmlns:a16="http://schemas.microsoft.com/office/drawing/2014/main" val="3570110117"/>
                    </a:ext>
                  </a:extLst>
                </a:gridCol>
                <a:gridCol w="6480969">
                  <a:extLst>
                    <a:ext uri="{9D8B030D-6E8A-4147-A177-3AD203B41FA5}">
                      <a16:colId xmlns="" xmlns:a16="http://schemas.microsoft.com/office/drawing/2014/main" val="1678634675"/>
                    </a:ext>
                  </a:extLst>
                </a:gridCol>
              </a:tblGrid>
              <a:tr h="701744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</a:t>
                      </a:r>
                      <a:b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Żabnie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8541452"/>
                  </a:ext>
                </a:extLst>
              </a:tr>
              <a:tr h="34120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dirty="0" smtClean="0">
                          <a:solidFill>
                            <a:srgbClr val="1D649F"/>
                          </a:solidFill>
                        </a:rPr>
                        <a:t>Światowy Dzień Książki i Praw Autorskich</a:t>
                      </a:r>
                      <a:endParaRPr lang="pl-PL" b="1" dirty="0">
                        <a:solidFill>
                          <a:srgbClr val="1D649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8218082"/>
                  </a:ext>
                </a:extLst>
              </a:tr>
              <a:tr h="34120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l-PL" b="0" i="0" kern="1200" dirty="0" smtClean="0">
                          <a:solidFill>
                            <a:srgbClr val="1D649F"/>
                          </a:solidFill>
                          <a:latin typeface="+mn-lt"/>
                          <a:ea typeface="+mn-ea"/>
                          <a:cs typeface="+mn-cs"/>
                        </a:rPr>
                        <a:t>Promowanie czytania literatury dziecięcej</a:t>
                      </a:r>
                      <a:endParaRPr lang="pl-PL" b="0" dirty="0">
                        <a:solidFill>
                          <a:srgbClr val="1D649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1600814"/>
                  </a:ext>
                </a:extLst>
              </a:tr>
              <a:tr h="59711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rgbClr val="1D649F"/>
                          </a:solidFill>
                        </a:rPr>
                        <a:t>Dzieci uczestniczące w terapii logopedycznej oraz ich rodzice </a:t>
                      </a:r>
                      <a:endParaRPr lang="pl-PL" b="0" dirty="0">
                        <a:solidFill>
                          <a:srgbClr val="1D649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8907265"/>
                  </a:ext>
                </a:extLst>
              </a:tr>
              <a:tr h="59711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rgbClr val="1D649F"/>
                          </a:solidFill>
                        </a:rPr>
                        <a:t>Powiatowa Poradnia Psychologiczno – Pedagogiczna </a:t>
                      </a:r>
                      <a:br>
                        <a:rPr lang="pl-PL" b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0" dirty="0" smtClean="0">
                          <a:solidFill>
                            <a:srgbClr val="1D649F"/>
                          </a:solidFill>
                        </a:rPr>
                        <a:t>w Tarnowie , Filia w Żabnie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2009158"/>
                  </a:ext>
                </a:extLst>
              </a:tr>
              <a:tr h="34120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 zajęć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rgbClr val="1D649F"/>
                          </a:solidFill>
                        </a:rPr>
                        <a:t>Kwiecień</a:t>
                      </a:r>
                      <a:r>
                        <a:rPr lang="pl-PL" b="0" baseline="0" dirty="0" smtClean="0">
                          <a:solidFill>
                            <a:srgbClr val="1D649F"/>
                          </a:solidFill>
                        </a:rPr>
                        <a:t> 2023</a:t>
                      </a:r>
                      <a:r>
                        <a:rPr lang="pl-PL" b="0" dirty="0" smtClean="0">
                          <a:solidFill>
                            <a:srgbClr val="1D649F"/>
                          </a:solidFill>
                        </a:rPr>
                        <a:t> r. </a:t>
                      </a:r>
                      <a:endParaRPr lang="pl-PL" b="0" dirty="0">
                        <a:solidFill>
                          <a:srgbClr val="1D649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9484413"/>
                  </a:ext>
                </a:extLst>
              </a:tr>
              <a:tr h="60521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baseline="0" dirty="0" smtClean="0">
                          <a:solidFill>
                            <a:srgbClr val="1D649F"/>
                          </a:solidFill>
                        </a:rPr>
                        <a:t>Logopedzi pracujący w PPPP w Tarnowie oraz </a:t>
                      </a:r>
                      <a:br>
                        <a:rPr lang="pl-PL" b="0" baseline="0" dirty="0" smtClean="0">
                          <a:solidFill>
                            <a:srgbClr val="1D649F"/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rgbClr val="1D649F"/>
                          </a:solidFill>
                        </a:rPr>
                        <a:t>w Filii w Żabnie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7983650"/>
                  </a:ext>
                </a:extLst>
              </a:tr>
              <a:tr h="59711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baseline="0" dirty="0" smtClean="0">
                          <a:solidFill>
                            <a:srgbClr val="1D649F"/>
                          </a:solidFill>
                        </a:rPr>
                        <a:t>grupowe zajęcia logopedyczne, zajęcia terapeutyczne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kern="1200" dirty="0" smtClean="0">
                        <a:solidFill>
                          <a:srgbClr val="1D649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4755866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16416" y="6309320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/>
              </a:rPr>
              <a:pPr/>
              <a:t>38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216" y="78041"/>
            <a:ext cx="1774178" cy="15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-180528" y="470668"/>
            <a:ext cx="8208913" cy="920850"/>
          </a:xfrm>
        </p:spPr>
        <p:txBody>
          <a:bodyPr/>
          <a:lstStyle/>
          <a:p>
            <a:r>
              <a:rPr lang="pl-PL" b="1" dirty="0" smtClean="0"/>
              <a:t>                   </a:t>
            </a:r>
            <a:r>
              <a:rPr lang="pl-PL" b="1" dirty="0" smtClean="0">
                <a:solidFill>
                  <a:schemeClr val="tx1"/>
                </a:solidFill>
              </a:rPr>
              <a:t>Dzień otwarty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197412"/>
              </p:ext>
            </p:extLst>
          </p:nvPr>
        </p:nvGraphicFramePr>
        <p:xfrm>
          <a:off x="511228" y="1708633"/>
          <a:ext cx="8208913" cy="43088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1706667965"/>
                    </a:ext>
                  </a:extLst>
                </a:gridCol>
                <a:gridCol w="6552729">
                  <a:extLst>
                    <a:ext uri="{9D8B030D-6E8A-4147-A177-3AD203B41FA5}">
                      <a16:colId xmlns="" xmlns:a16="http://schemas.microsoft.com/office/drawing/2014/main" val="2440880386"/>
                    </a:ext>
                  </a:extLst>
                </a:gridCol>
              </a:tblGrid>
              <a:tr h="648185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Tuchowie, Wojniczu i Żabnie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5170934"/>
                  </a:ext>
                </a:extLst>
              </a:tr>
              <a:tr h="35043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„Potrzebujesz pilnie pomocy – przyjdź</a:t>
                      </a:r>
                      <a:r>
                        <a:rPr lang="pl-PL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0821055"/>
                  </a:ext>
                </a:extLst>
              </a:tr>
              <a:tr h="61326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Udzielenie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 i konsultacji uczniom, rodzicom oraz nauczycielom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0924580"/>
                  </a:ext>
                </a:extLst>
              </a:tr>
              <a:tr h="35043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Rodzice, uczniowie,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nauczyciele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0850309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Tuchowie, Wojniczu i Żabnie</a:t>
                      </a:r>
                      <a:endParaRPr lang="pl-PL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3407918"/>
                  </a:ext>
                </a:extLst>
              </a:tr>
              <a:tr h="35043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17.05.2023 r.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3567775"/>
                  </a:ext>
                </a:extLst>
              </a:tr>
              <a:tr h="61326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Specjaliści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pracujący w PPPP w Tarnowie oraz </a:t>
                      </a:r>
                      <a:b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Filiach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3694337"/>
                  </a:ext>
                </a:extLst>
              </a:tr>
              <a:tr h="57850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Spotkanie </a:t>
                      </a:r>
                      <a: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 uczniami</a:t>
                      </a:r>
                      <a:r>
                        <a:rPr lang="pl-PL" sz="1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rodzicami i nauczycielami </a:t>
                      </a:r>
                      <a:endParaRPr lang="pl-PL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2487830"/>
                  </a:ext>
                </a:extLst>
              </a:tr>
            </a:tbl>
          </a:graphicData>
        </a:graphic>
      </p:graphicFrame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975" y="-93166"/>
            <a:ext cx="2591025" cy="1761897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3C98-5164-4CFF-9664-C180F80F9BF3}" type="slidenum">
              <a:rPr lang="pl-PL" smtClean="0"/>
              <a:pPr/>
              <a:t>39</a:t>
            </a:fld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8244408" y="630932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B2C1FF-3192-4DBB-AF48-00BA78A7B5ED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 algn="ctr"/>
              <a:t>39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206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827584" y="624110"/>
            <a:ext cx="7992888" cy="172477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Filie Powiatowej Poradni Psychologiczno-Pedagogicznej</a:t>
            </a:r>
            <a:endParaRPr lang="pl-PL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idx="1"/>
          </p:nvPr>
        </p:nvSpPr>
        <p:spPr>
          <a:xfrm>
            <a:off x="2195736" y="2924944"/>
            <a:ext cx="6480720" cy="24651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Filia w Tuchowie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Filia w Wojniczu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Filia w Żabnie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3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4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102274"/>
            <a:ext cx="2448272" cy="3464535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15473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5536" y="624110"/>
            <a:ext cx="8496943" cy="128089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Zajęcia dla dzieci z opóźnionym rozwojem mowy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83921"/>
              </p:ext>
            </p:extLst>
          </p:nvPr>
        </p:nvGraphicFramePr>
        <p:xfrm>
          <a:off x="482520" y="2492896"/>
          <a:ext cx="8382000" cy="3505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2553">
                  <a:extLst>
                    <a:ext uri="{9D8B030D-6E8A-4147-A177-3AD203B41FA5}">
                      <a16:colId xmlns="" xmlns:a16="http://schemas.microsoft.com/office/drawing/2014/main" val="862859002"/>
                    </a:ext>
                  </a:extLst>
                </a:gridCol>
                <a:gridCol w="6769447">
                  <a:extLst>
                    <a:ext uri="{9D8B030D-6E8A-4147-A177-3AD203B41FA5}">
                      <a16:colId xmlns="" xmlns:a16="http://schemas.microsoft.com/office/drawing/2014/main" val="4106539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Powiatowa Poradnia Psychologiczno - Pedagogiczna </a:t>
                      </a:r>
                      <a:b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Tarnowie Filia w Wojniczu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9110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„Poranki Malucha”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843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Stymulacja rozwoju mowy i funkcji poznawczych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5602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Zajęcia dla dzieci z opóźnionym rozwojem mowy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48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Powiatowa Poradnia Psychologiczno - Pedagogiczna </a:t>
                      </a:r>
                      <a:b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Tarnowie Filia w Wojniczu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01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01.09.2022 r. - 31.08.2023 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1413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Sabina Rosołowska-</a:t>
                      </a:r>
                      <a:r>
                        <a:rPr lang="pl-PL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Patuła</a:t>
                      </a: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 logopeda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021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 grupowe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518742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40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861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3528" y="368660"/>
            <a:ext cx="5544615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Zajęcia dla dzieci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z zaburzeniami przetwarzania słuchowego 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334275"/>
              </p:ext>
            </p:extLst>
          </p:nvPr>
        </p:nvGraphicFramePr>
        <p:xfrm>
          <a:off x="467544" y="2492896"/>
          <a:ext cx="8210550" cy="3774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15902">
                  <a:extLst>
                    <a:ext uri="{9D8B030D-6E8A-4147-A177-3AD203B41FA5}">
                      <a16:colId xmlns="" xmlns:a16="http://schemas.microsoft.com/office/drawing/2014/main" val="3357100711"/>
                    </a:ext>
                  </a:extLst>
                </a:gridCol>
                <a:gridCol w="6194648">
                  <a:extLst>
                    <a:ext uri="{9D8B030D-6E8A-4147-A177-3AD203B41FA5}">
                      <a16:colId xmlns="" xmlns:a16="http://schemas.microsoft.com/office/drawing/2014/main" val="3648628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Powiatowa Poradnia Psychologiczno - Pedagogiczna </a:t>
                      </a:r>
                      <a:b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Tarnowie Filia w Wojniczu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013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„Pracownia </a:t>
                      </a:r>
                      <a:r>
                        <a:rPr lang="pl-PL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Neuronka</a:t>
                      </a:r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304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Stymulacja rozwoju mowy i funkcji poznawczych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216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Zajęcia dla dzieci z zaburzeniami przetwarzania słuchowego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9918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Powiatowa Poradnia Psychologiczno - Pedagogiczna </a:t>
                      </a:r>
                      <a:b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Tarnowie Filia w Wojniczu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393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01.09.2022 r. - 31.08.2023 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428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Sabina Rosołowska-</a:t>
                      </a:r>
                      <a:r>
                        <a:rPr lang="pl-PL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Patuła</a:t>
                      </a: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 logopeda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434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 grupowe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5302970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516786" y="638132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41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0648"/>
            <a:ext cx="2855201" cy="1728192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597569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5832896" cy="128089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Trening Umiejętności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Społecznych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848328"/>
              </p:ext>
            </p:extLst>
          </p:nvPr>
        </p:nvGraphicFramePr>
        <p:xfrm>
          <a:off x="395288" y="1628802"/>
          <a:ext cx="8424862" cy="48227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0448">
                  <a:extLst>
                    <a:ext uri="{9D8B030D-6E8A-4147-A177-3AD203B41FA5}">
                      <a16:colId xmlns="" xmlns:a16="http://schemas.microsoft.com/office/drawing/2014/main" val="2680968689"/>
                    </a:ext>
                  </a:extLst>
                </a:gridCol>
                <a:gridCol w="6624414">
                  <a:extLst>
                    <a:ext uri="{9D8B030D-6E8A-4147-A177-3AD203B41FA5}">
                      <a16:colId xmlns="" xmlns:a16="http://schemas.microsoft.com/office/drawing/2014/main" val="356360136"/>
                    </a:ext>
                  </a:extLst>
                </a:gridCol>
              </a:tblGrid>
              <a:tr h="714909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Psychologiczno-Pedagogiczna       w Tarnowie Filia w Żabnie 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2009612"/>
                  </a:ext>
                </a:extLst>
              </a:tr>
              <a:tr h="414193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„Warsztaty z TUS”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601074"/>
                  </a:ext>
                </a:extLst>
              </a:tr>
              <a:tr h="71490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Kształtowanie umiejętności społecznych, wspomaganie rozwoju osobistego oraz sfery emocjonalnej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7525006"/>
                  </a:ext>
                </a:extLst>
              </a:tr>
              <a:tr h="414193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Uczniowie klas III-IV szkoły podstawowej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567558"/>
                  </a:ext>
                </a:extLst>
              </a:tr>
              <a:tr h="71490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Psychologiczno-Pedagogiczna       w Tarnowie Filia w Żabnie 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4005359"/>
                  </a:ext>
                </a:extLst>
              </a:tr>
              <a:tr h="414193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Marzec – kwiecień 2023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1846739"/>
                  </a:ext>
                </a:extLst>
              </a:tr>
              <a:tr h="102129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Joanna Szopińska – pedagog, certyfikowany trener TUS, mgr Anna Drozdowska-Flak – psycholog, mgr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Natalia Lech - psycholog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293966"/>
                  </a:ext>
                </a:extLst>
              </a:tr>
              <a:tr h="414193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 grupowe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846295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8424" y="643101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42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446" y="378150"/>
            <a:ext cx="2837088" cy="9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Z</a:t>
            </a:r>
            <a:r>
              <a:rPr lang="pl-PL" b="1" dirty="0" smtClean="0">
                <a:solidFill>
                  <a:schemeClr val="tx1"/>
                </a:solidFill>
              </a:rPr>
              <a:t>ajęcia rozwijające kompetencje emocjonalno-społeczne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636290"/>
              </p:ext>
            </p:extLst>
          </p:nvPr>
        </p:nvGraphicFramePr>
        <p:xfrm>
          <a:off x="395536" y="1268760"/>
          <a:ext cx="8424864" cy="5120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1886">
                  <a:extLst>
                    <a:ext uri="{9D8B030D-6E8A-4147-A177-3AD203B41FA5}">
                      <a16:colId xmlns="" xmlns:a16="http://schemas.microsoft.com/office/drawing/2014/main" val="585750207"/>
                    </a:ext>
                  </a:extLst>
                </a:gridCol>
                <a:gridCol w="6552978">
                  <a:extLst>
                    <a:ext uri="{9D8B030D-6E8A-4147-A177-3AD203B41FA5}">
                      <a16:colId xmlns="" xmlns:a16="http://schemas.microsoft.com/office/drawing/2014/main" val="3880225886"/>
                    </a:ext>
                  </a:extLst>
                </a:gridCol>
              </a:tblGrid>
              <a:tr h="628822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Psychologiczno-Pedagogiczna       w Tarnowie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2551949"/>
                  </a:ext>
                </a:extLst>
              </a:tr>
              <a:tr h="62882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Grupowe</a:t>
                      </a:r>
                      <a:r>
                        <a:rPr lang="pl-PL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zajęcia rozwijające kompetencje emocjonalno-społeczne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2747757"/>
                  </a:ext>
                </a:extLst>
              </a:tr>
              <a:tr h="1167813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 mające na celu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rozwijanie komunikacji interpersonalnej, umiejętności rozwiązywania konfliktów, wyrażania emocji oraz kształtowanie adekwatnej samooceny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8936022"/>
                  </a:ext>
                </a:extLst>
              </a:tr>
              <a:tr h="62882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Uczniowie z klas IV-VI z trudnościami natury emocjonalno-społecznej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7298455"/>
                  </a:ext>
                </a:extLst>
              </a:tr>
              <a:tr h="62882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Psychologiczno-Pedagogiczna       w Tarnowie</a:t>
                      </a:r>
                      <a:endParaRPr lang="pl-PL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9616364"/>
                  </a:ext>
                </a:extLst>
              </a:tr>
              <a:tr h="364318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17.04.2023 r. – 26.06.2023 r.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5464038"/>
                  </a:ext>
                </a:extLst>
              </a:tr>
              <a:tr h="62882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Monika Koczwara – psycholog</a:t>
                      </a:r>
                    </a:p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Edyta Karasiewicz-Mróz - psycholog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9752007"/>
                  </a:ext>
                </a:extLst>
              </a:tr>
              <a:tr h="364318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 grupowe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0292195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648072" cy="288032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43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897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207" y="332656"/>
            <a:ext cx="6697065" cy="1280890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Z</a:t>
            </a:r>
            <a:r>
              <a:rPr lang="pl-PL" b="1" dirty="0" smtClean="0">
                <a:solidFill>
                  <a:schemeClr val="tx1"/>
                </a:solidFill>
              </a:rPr>
              <a:t>ajęcia dla dzieci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z mutyzmem wybiórczym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424735"/>
              </p:ext>
            </p:extLst>
          </p:nvPr>
        </p:nvGraphicFramePr>
        <p:xfrm>
          <a:off x="326550" y="1772816"/>
          <a:ext cx="8496300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9878">
                  <a:extLst>
                    <a:ext uri="{9D8B030D-6E8A-4147-A177-3AD203B41FA5}">
                      <a16:colId xmlns="" xmlns:a16="http://schemas.microsoft.com/office/drawing/2014/main" val="705477950"/>
                    </a:ext>
                  </a:extLst>
                </a:gridCol>
                <a:gridCol w="6696422">
                  <a:extLst>
                    <a:ext uri="{9D8B030D-6E8A-4147-A177-3AD203B41FA5}">
                      <a16:colId xmlns="" xmlns:a16="http://schemas.microsoft.com/office/drawing/2014/main" val="858875408"/>
                    </a:ext>
                  </a:extLst>
                </a:gridCol>
              </a:tblGrid>
              <a:tr h="582659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Psychologiczno-Pedagogiczna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w Żabnie 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1604434"/>
                  </a:ext>
                </a:extLst>
              </a:tr>
              <a:tr h="33757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„Razem raźniej”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2104815"/>
                  </a:ext>
                </a:extLst>
              </a:tr>
              <a:tr h="83236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Obniżenie poziomu lęku, otwarcie się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na werbalizację względem rówieśników i dorosłych, wchodzenie w kontakt bezpośredni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8510658"/>
                  </a:ext>
                </a:extLst>
              </a:tr>
              <a:tr h="33757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Dzieci dotknięte mutyzmem wybiórczym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5097275"/>
                  </a:ext>
                </a:extLst>
              </a:tr>
              <a:tr h="58265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Psychologiczno-Pedagogiczna      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 Filia w Żabnie 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0524392"/>
                  </a:ext>
                </a:extLst>
              </a:tr>
              <a:tr h="33757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Kwiecień – czerwiec 2023 r.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7153860"/>
                  </a:ext>
                </a:extLst>
              </a:tr>
              <a:tr h="58265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Katarzyna Zych – logopeda</a:t>
                      </a:r>
                    </a:p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Anna Drozdowska-Flak - psycholog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1601570"/>
                  </a:ext>
                </a:extLst>
              </a:tr>
              <a:tr h="58265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 grupowe, porady i konsultacje dla rodziców </a:t>
                      </a:r>
                      <a:b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 opiekunów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8842727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44</a:t>
            </a:fld>
            <a:endParaRPr lang="pl-PL" sz="160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5721" t="29721" r="6800" b="14534"/>
          <a:stretch/>
        </p:blipFill>
        <p:spPr>
          <a:xfrm>
            <a:off x="7308304" y="242354"/>
            <a:ext cx="1606562" cy="1450827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9727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4110"/>
            <a:ext cx="5904655" cy="128089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Zajęcia dla uczniów zdolnych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957316"/>
              </p:ext>
            </p:extLst>
          </p:nvPr>
        </p:nvGraphicFramePr>
        <p:xfrm>
          <a:off x="467544" y="2420888"/>
          <a:ext cx="8280400" cy="3774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1439">
                  <a:extLst>
                    <a:ext uri="{9D8B030D-6E8A-4147-A177-3AD203B41FA5}">
                      <a16:colId xmlns="" xmlns:a16="http://schemas.microsoft.com/office/drawing/2014/main" val="1848535742"/>
                    </a:ext>
                  </a:extLst>
                </a:gridCol>
                <a:gridCol w="6408961">
                  <a:extLst>
                    <a:ext uri="{9D8B030D-6E8A-4147-A177-3AD203B41FA5}">
                      <a16:colId xmlns="" xmlns:a16="http://schemas.microsoft.com/office/drawing/2014/main" val="1878513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Psychologiczno- Pedagogiczna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w Tuchowie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269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„Warsztaty kreatywności i twórczego myślenia dla uczniów zdolnych”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939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Rozwijanie możliwości twórczych uczniów zdolnych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598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Uczniowie zdolni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z kl. VII-VIII szkoły podstawowej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4506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Publiczna Szkoła Podstawowa w Szerzynach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913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12.05.2023 r.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601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Katarzyna </a:t>
                      </a:r>
                      <a:r>
                        <a:rPr lang="pl-PL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Rejkowicz</a:t>
                      </a: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– psycholog</a:t>
                      </a:r>
                    </a:p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Agnieszka Szymańska – psycholog 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217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 warsztatowe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1616984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41911" y="6237312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</a:rPr>
              <a:pPr/>
              <a:t>45</a:t>
            </a:fld>
            <a:endParaRPr lang="pl-P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16438" t="18229" r="16178" b="21024"/>
          <a:stretch/>
        </p:blipFill>
        <p:spPr>
          <a:xfrm>
            <a:off x="6286020" y="332656"/>
            <a:ext cx="222196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794" y="284155"/>
            <a:ext cx="8280919" cy="1280890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Z</a:t>
            </a:r>
            <a:r>
              <a:rPr lang="pl-PL" b="1" dirty="0" smtClean="0">
                <a:solidFill>
                  <a:schemeClr val="tx1"/>
                </a:solidFill>
              </a:rPr>
              <a:t>ajęcia dla uczniów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z dysleksją rozwojową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256616"/>
              </p:ext>
            </p:extLst>
          </p:nvPr>
        </p:nvGraphicFramePr>
        <p:xfrm>
          <a:off x="468313" y="1772816"/>
          <a:ext cx="8280400" cy="4323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1439">
                  <a:extLst>
                    <a:ext uri="{9D8B030D-6E8A-4147-A177-3AD203B41FA5}">
                      <a16:colId xmlns="" xmlns:a16="http://schemas.microsoft.com/office/drawing/2014/main" val="1417146215"/>
                    </a:ext>
                  </a:extLst>
                </a:gridCol>
                <a:gridCol w="6408961">
                  <a:extLst>
                    <a:ext uri="{9D8B030D-6E8A-4147-A177-3AD203B41FA5}">
                      <a16:colId xmlns="" xmlns:a16="http://schemas.microsoft.com/office/drawing/2014/main" val="2613378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w Żabnie 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285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„Razem raźniej pokonać dysleksję”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110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Doskonalenie funkcji percepcyjno-motorycznych biorących udział w nauce czytania i pisania, koncentracji uwagi oraz rozwijanie kreatywnego myślenia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129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Uczniowie  z problemami dyslektycznymi z klasy IV i V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866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w Żabnie 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522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29.05.2023 r.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3023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Joanna Szopińska - pedagog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853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terapeutyczne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9422768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16416" y="6309320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46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840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404664"/>
            <a:ext cx="8281168" cy="128089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Ferie z Poradnią 2023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900158"/>
              </p:ext>
            </p:extLst>
          </p:nvPr>
        </p:nvGraphicFramePr>
        <p:xfrm>
          <a:off x="395288" y="1527799"/>
          <a:ext cx="8281168" cy="4587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31872">
                  <a:extLst>
                    <a:ext uri="{9D8B030D-6E8A-4147-A177-3AD203B41FA5}">
                      <a16:colId xmlns="" xmlns:a16="http://schemas.microsoft.com/office/drawing/2014/main" val="64593379"/>
                    </a:ext>
                  </a:extLst>
                </a:gridCol>
                <a:gridCol w="6449296">
                  <a:extLst>
                    <a:ext uri="{9D8B030D-6E8A-4147-A177-3AD203B41FA5}">
                      <a16:colId xmlns="" xmlns:a16="http://schemas.microsoft.com/office/drawing/2014/main" val="1004594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w Tuchowie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479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</a:t>
                      </a:r>
                      <a:r>
                        <a:rPr kumimoji="0" lang="pl-PL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Ferie z Poradnią</a:t>
                      </a:r>
                      <a:r>
                        <a:rPr kumimoji="0" lang="pl-PL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pl-PL" b="1" i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429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Usprawnianie funkcji poznawczych i percepcyjno-motorycznych, doskonalenie umiejętności szkolnych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2732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dzieci w wieku przedszkolnym i wczesnoszkolnym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020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w Tuchowie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890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l-PL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30.01.2023 r. do 10.02.2023 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63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Psycholodzy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pedagodzy i logopedzi </a:t>
                      </a: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pracujący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PPPP w Tarnowie, Filia w Tuchowie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495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 indywidualne z dziećmi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terapia pedagogiczna, logopedyczna, zajęcia </a:t>
                      </a:r>
                      <a:r>
                        <a:rPr lang="pl-PL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psychoedukacyjne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oraz konsultacje z rodzicami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0942475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3967" y="638132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47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517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332656"/>
            <a:ext cx="8424935" cy="128089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Grupowe feryjne zajęcia logopedyczne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476120"/>
              </p:ext>
            </p:extLst>
          </p:nvPr>
        </p:nvGraphicFramePr>
        <p:xfrm>
          <a:off x="395288" y="1904642"/>
          <a:ext cx="8280400" cy="4587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440">
                  <a:extLst>
                    <a:ext uri="{9D8B030D-6E8A-4147-A177-3AD203B41FA5}">
                      <a16:colId xmlns="" xmlns:a16="http://schemas.microsoft.com/office/drawing/2014/main" val="1530983750"/>
                    </a:ext>
                  </a:extLst>
                </a:gridCol>
                <a:gridCol w="6551960">
                  <a:extLst>
                    <a:ext uri="{9D8B030D-6E8A-4147-A177-3AD203B41FA5}">
                      <a16:colId xmlns="" xmlns:a16="http://schemas.microsoft.com/office/drawing/2014/main" val="101252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       w Tarnowie Filia w Żabnie 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2337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„Słyszę, słucham, wiem”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3969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Stymulowanie funkcji słuchowych, kształtowanie prawidłowej wymowy, zdolności językowych </a:t>
                      </a:r>
                      <a:b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 komunikacyjnych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549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Dzieci z zaburzoną mową oraz trudnościami artykulacyjnymi o podłożu słuchowym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601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       w Tarnowie Filia w Żabnie </a:t>
                      </a:r>
                      <a:endParaRPr lang="pl-PL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9437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02.02.2023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r., 03.02.2023 r.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4023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Katarzyna Zych - logopeda</a:t>
                      </a:r>
                    </a:p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Kinga Czerkies - logopeda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688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 terapeutyczne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08766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3199" y="6417853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48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016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60648"/>
            <a:ext cx="525658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Wakacyjne rozmowy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o emocjach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980060"/>
              </p:ext>
            </p:extLst>
          </p:nvPr>
        </p:nvGraphicFramePr>
        <p:xfrm>
          <a:off x="323850" y="1557338"/>
          <a:ext cx="8496300" cy="4871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9878">
                  <a:extLst>
                    <a:ext uri="{9D8B030D-6E8A-4147-A177-3AD203B41FA5}">
                      <a16:colId xmlns="" xmlns:a16="http://schemas.microsoft.com/office/drawing/2014/main" val="92578204"/>
                    </a:ext>
                  </a:extLst>
                </a:gridCol>
                <a:gridCol w="6696422">
                  <a:extLst>
                    <a:ext uri="{9D8B030D-6E8A-4147-A177-3AD203B41FA5}">
                      <a16:colId xmlns="" xmlns:a16="http://schemas.microsoft.com/office/drawing/2014/main" val="1584982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</a:t>
                      </a:r>
                      <a:r>
                        <a:rPr lang="pl-PL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Psychologiczno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578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„Wakacyjne rozmowy o emocjach”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8254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Rozbudowywanie słownika dotyczącego nazywania tego, co można odczuwać,</a:t>
                      </a:r>
                      <a:r>
                        <a:rPr lang="pl-PL" sz="1800" b="0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ćwiczenia relaksacyjne, oddechowe, wykorzystujące ekspresję ciała, mimikę twarzy, ćwiczenia artykulacyjne, słownikowe, prace plastyczne,</a:t>
                      </a:r>
                      <a:r>
                        <a:rPr lang="pl-PL" sz="1800" b="0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grafomotoryczne odpowiednio</a:t>
                      </a:r>
                      <a:r>
                        <a:rPr lang="pl-PL" sz="1800" b="0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dostosowane do wieku i możliwości dziecka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240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Dzieci,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rodzice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317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</a:t>
                      </a:r>
                      <a:r>
                        <a:rPr lang="pl-PL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Psychologiczno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1394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Lipiec- sierpień 2023 r.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506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Logopedzi pracujący w PPPP w Tarnowie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285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 terapeutyczne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0604884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49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557" y="153566"/>
            <a:ext cx="2833047" cy="1366292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4530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Symbol zastępczy tekstu 8"/>
          <p:cNvSpPr txBox="1">
            <a:spLocks/>
          </p:cNvSpPr>
          <p:nvPr/>
        </p:nvSpPr>
        <p:spPr>
          <a:xfrm>
            <a:off x="897985" y="5099604"/>
            <a:ext cx="2315373" cy="783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 Jolanta Dziuban</a:t>
            </a:r>
          </a:p>
          <a:p>
            <a:pPr>
              <a:spcBef>
                <a:spcPts val="0"/>
              </a:spcBef>
            </a:pPr>
            <a:endParaRPr lang="pl-PL" sz="16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Kierownik PPPP </a:t>
            </a:r>
            <a:b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Tarnowie</a:t>
            </a:r>
          </a:p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Filia w Tuchowie </a:t>
            </a:r>
            <a:endParaRPr lang="pl-PL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mgr Magdalena Podolańska Kierownik PPPP w Tarnowie Filia w Wojniczu&#10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16084" r="24801" b="24021"/>
          <a:stretch/>
        </p:blipFill>
        <p:spPr bwMode="auto">
          <a:xfrm>
            <a:off x="3545495" y="1484784"/>
            <a:ext cx="2034617" cy="297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Obraz 6" descr="mgr Jolanta Dziuban Kierownik PPPP w Tarnowie Filia w Tuchowie 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9" r="11538"/>
          <a:stretch/>
        </p:blipFill>
        <p:spPr>
          <a:xfrm>
            <a:off x="1047560" y="1484785"/>
            <a:ext cx="2016224" cy="3003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ymbol zastępczy tekstu 8"/>
          <p:cNvSpPr txBox="1">
            <a:spLocks/>
          </p:cNvSpPr>
          <p:nvPr/>
        </p:nvSpPr>
        <p:spPr>
          <a:xfrm>
            <a:off x="3098559" y="5157192"/>
            <a:ext cx="2835554" cy="912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 Magdalena Podolańska</a:t>
            </a:r>
          </a:p>
          <a:p>
            <a:pPr>
              <a:spcBef>
                <a:spcPts val="0"/>
              </a:spcBef>
            </a:pPr>
            <a:endParaRPr lang="pl-PL" sz="16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Kierownik PPPP </a:t>
            </a:r>
            <a:b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Tarnowie</a:t>
            </a:r>
          </a:p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Filia w Wojniczu</a:t>
            </a:r>
            <a:endParaRPr lang="pl-PL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ymbol zastępczy tekstu 8"/>
          <p:cNvSpPr txBox="1">
            <a:spLocks/>
          </p:cNvSpPr>
          <p:nvPr/>
        </p:nvSpPr>
        <p:spPr>
          <a:xfrm>
            <a:off x="5934112" y="5085184"/>
            <a:ext cx="2952771" cy="783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 Joanna Szopińska </a:t>
            </a:r>
          </a:p>
          <a:p>
            <a:pPr>
              <a:spcBef>
                <a:spcPts val="0"/>
              </a:spcBef>
            </a:pPr>
            <a:endParaRPr lang="pl-PL" sz="16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Kierownik PPPP </a:t>
            </a:r>
            <a:b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Tarnowie</a:t>
            </a:r>
          </a:p>
          <a:p>
            <a:pPr>
              <a:spcBef>
                <a:spcPts val="0"/>
              </a:spcBef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Filia w Żabnie </a:t>
            </a:r>
            <a:endParaRPr lang="pl-PL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Prezentacja 2022\Joanna_Szopins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4113" y="1988839"/>
            <a:ext cx="2952771" cy="2471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28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7" y="624110"/>
            <a:ext cx="8138864" cy="93268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W</a:t>
            </a:r>
            <a:r>
              <a:rPr lang="pl-PL" b="1" dirty="0" smtClean="0">
                <a:solidFill>
                  <a:schemeClr val="tx1"/>
                </a:solidFill>
              </a:rPr>
              <a:t>akacyjne zajęcia logopedyczne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214702"/>
              </p:ext>
            </p:extLst>
          </p:nvPr>
        </p:nvGraphicFramePr>
        <p:xfrm>
          <a:off x="323528" y="1484784"/>
          <a:ext cx="8424864" cy="50251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9878">
                  <a:extLst>
                    <a:ext uri="{9D8B030D-6E8A-4147-A177-3AD203B41FA5}">
                      <a16:colId xmlns="" xmlns:a16="http://schemas.microsoft.com/office/drawing/2014/main" val="3382204091"/>
                    </a:ext>
                  </a:extLst>
                </a:gridCol>
                <a:gridCol w="6624986">
                  <a:extLst>
                    <a:ext uri="{9D8B030D-6E8A-4147-A177-3AD203B41FA5}">
                      <a16:colId xmlns="" xmlns:a16="http://schemas.microsoft.com/office/drawing/2014/main" val="2479990981"/>
                    </a:ext>
                  </a:extLst>
                </a:gridCol>
              </a:tblGrid>
              <a:tr h="700403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       w Tarnowie Filia w Żabnie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3237" marR="73237"/>
                </a:tc>
                <a:extLst>
                  <a:ext uri="{0D108BD9-81ED-4DB2-BD59-A6C34878D82A}">
                    <a16:rowId xmlns="" xmlns:a16="http://schemas.microsoft.com/office/drawing/2014/main" val="3464474416"/>
                  </a:ext>
                </a:extLst>
              </a:tr>
              <a:tr h="40578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„Safari”, „Logopedyczne zabawy w wesołym miasteczku”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3237" marR="73237"/>
                </a:tc>
                <a:extLst>
                  <a:ext uri="{0D108BD9-81ED-4DB2-BD59-A6C34878D82A}">
                    <a16:rowId xmlns="" xmlns:a16="http://schemas.microsoft.com/office/drawing/2014/main" val="2059358402"/>
                  </a:ext>
                </a:extLst>
              </a:tr>
              <a:tr h="100057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Rozwijanie umiejętności językowych,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motywowanie do spontanicznej aktywności werbalnej, usprawnianie aparatu mowy oraz funkcji słuchowych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3237" marR="73237"/>
                </a:tc>
                <a:extLst>
                  <a:ext uri="{0D108BD9-81ED-4DB2-BD59-A6C34878D82A}">
                    <a16:rowId xmlns="" xmlns:a16="http://schemas.microsoft.com/office/drawing/2014/main" val="3948811991"/>
                  </a:ext>
                </a:extLst>
              </a:tr>
              <a:tr h="40578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Dzieci w wieku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przedszkolnym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3237" marR="73237"/>
                </a:tc>
                <a:extLst>
                  <a:ext uri="{0D108BD9-81ED-4DB2-BD59-A6C34878D82A}">
                    <a16:rowId xmlns="" xmlns:a16="http://schemas.microsoft.com/office/drawing/2014/main" val="1445899099"/>
                  </a:ext>
                </a:extLst>
              </a:tr>
              <a:tr h="100057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PPP-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 w Tarnowie Filia w Żabnie, Publiczne Przedszkole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Niedomicach oraz Niepubliczne Przedszkole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Odporyszowie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3237" marR="73237"/>
                </a:tc>
                <a:extLst>
                  <a:ext uri="{0D108BD9-81ED-4DB2-BD59-A6C34878D82A}">
                    <a16:rowId xmlns="" xmlns:a16="http://schemas.microsoft.com/office/drawing/2014/main" val="3849116710"/>
                  </a:ext>
                </a:extLst>
              </a:tr>
              <a:tr h="40578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11.07.2023 r., 20.07.2023 r.,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21.07.2023 r.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3237" marR="73237"/>
                </a:tc>
                <a:extLst>
                  <a:ext uri="{0D108BD9-81ED-4DB2-BD59-A6C34878D82A}">
                    <a16:rowId xmlns="" xmlns:a16="http://schemas.microsoft.com/office/drawing/2014/main" val="178919205"/>
                  </a:ext>
                </a:extLst>
              </a:tr>
              <a:tr h="700403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Kinga Czerkies – logopeda</a:t>
                      </a:r>
                    </a:p>
                    <a:p>
                      <a:pPr algn="just"/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Katarzyna Zych – logopeda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3237" marR="73237"/>
                </a:tc>
                <a:extLst>
                  <a:ext uri="{0D108BD9-81ED-4DB2-BD59-A6C34878D82A}">
                    <a16:rowId xmlns="" xmlns:a16="http://schemas.microsoft.com/office/drawing/2014/main" val="2094521603"/>
                  </a:ext>
                </a:extLst>
              </a:tr>
              <a:tr h="40578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Grupowe zajęcia logopedyczne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3237" marR="73237"/>
                </a:tc>
                <a:extLst>
                  <a:ext uri="{0D108BD9-81ED-4DB2-BD59-A6C34878D82A}">
                    <a16:rowId xmlns="" xmlns:a16="http://schemas.microsoft.com/office/drawing/2014/main" val="3919405829"/>
                  </a:ext>
                </a:extLst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529223" y="6381328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</a:rPr>
              <a:pPr/>
              <a:t>50</a:t>
            </a:fld>
            <a:endParaRPr lang="pl-P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7" y="624110"/>
            <a:ext cx="8138864" cy="1280890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Wakacyjne zajęcia logopedyczne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766157"/>
              </p:ext>
            </p:extLst>
          </p:nvPr>
        </p:nvGraphicFramePr>
        <p:xfrm>
          <a:off x="399040" y="1556792"/>
          <a:ext cx="8424936" cy="38380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379574965"/>
                    </a:ext>
                  </a:extLst>
                </a:gridCol>
                <a:gridCol w="6768752">
                  <a:extLst>
                    <a:ext uri="{9D8B030D-6E8A-4147-A177-3AD203B41FA5}">
                      <a16:colId xmlns="" xmlns:a16="http://schemas.microsoft.com/office/drawing/2014/main" val="1697472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Powiatowa Poradnia Psychologiczno - Pedagogiczna </a:t>
                      </a:r>
                      <a:b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Tarnowie Filia w Wojniczu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898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„Wakacyjne podróże z logopedią”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0169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Rozwijanie umiejętności językowych. Dbanie o poprawność artykulacyjną.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89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Zajęcia grupowe dla dzieci gm. Wojnicz i Zakliczyn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56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Powiatowa Poradnia Psychologiczno - Pedagogiczna </a:t>
                      </a:r>
                      <a:b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Tarnowie Filia w Wojniczu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7446060"/>
                  </a:ext>
                </a:extLst>
              </a:tr>
              <a:tr h="434424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14.08.2023 r., 21.08.2023 r., 28.08.2023 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62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Sabina Rosołowska-</a:t>
                      </a:r>
                      <a:r>
                        <a:rPr lang="pl-PL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Patuła</a:t>
                      </a: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 logopeda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605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 grupowe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358284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534400" y="6462150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51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980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943" cy="128089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Wakacyjne zajęcia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z psychologiem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39704"/>
              </p:ext>
            </p:extLst>
          </p:nvPr>
        </p:nvGraphicFramePr>
        <p:xfrm>
          <a:off x="323850" y="1613545"/>
          <a:ext cx="8496300" cy="50558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5862">
                  <a:extLst>
                    <a:ext uri="{9D8B030D-6E8A-4147-A177-3AD203B41FA5}">
                      <a16:colId xmlns="" xmlns:a16="http://schemas.microsoft.com/office/drawing/2014/main" val="2838085381"/>
                    </a:ext>
                  </a:extLst>
                </a:gridCol>
                <a:gridCol w="6840438">
                  <a:extLst>
                    <a:ext uri="{9D8B030D-6E8A-4147-A177-3AD203B41FA5}">
                      <a16:colId xmlns="" xmlns:a16="http://schemas.microsoft.com/office/drawing/2014/main" val="1549351773"/>
                    </a:ext>
                  </a:extLst>
                </a:gridCol>
              </a:tblGrid>
              <a:tr h="687016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 Poradnia Psychologiczno – Pedagogiczna</a:t>
                      </a:r>
                      <a:b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w Żabnie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0455273"/>
                  </a:ext>
                </a:extLst>
              </a:tr>
              <a:tr h="398034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„Gotowi</a:t>
                      </a:r>
                      <a:r>
                        <a:rPr lang="pl-PL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do przedszkola”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6111197"/>
                  </a:ext>
                </a:extLst>
              </a:tr>
              <a:tr h="1197773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Usprawnianie funkcji i umiejętności składających się na gotowość dziecka do rozpoczęcia uczęszczania do przedszkola, wspieranie rozwoju poznawczego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 społeczno-emocjonalnego dziecka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1093582"/>
                  </a:ext>
                </a:extLst>
              </a:tr>
              <a:tr h="644954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Dzieci w wieku  3-4  lat, które od września 2023 r. rozpoczną uczęszczanie do przedszkola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8003984"/>
                  </a:ext>
                </a:extLst>
              </a:tr>
              <a:tr h="68701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 Poradnia Psychologiczno – Pedagogiczna</a:t>
                      </a:r>
                      <a:b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w Żabnie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0802435"/>
                  </a:ext>
                </a:extLst>
              </a:tr>
              <a:tr h="398034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24.08.2023 r.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4332542"/>
                  </a:ext>
                </a:extLst>
              </a:tr>
              <a:tr h="644954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 Anna Drozdowska-Flak - psycholog</a:t>
                      </a:r>
                    </a:p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Natalia Lech - psycholog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8428522"/>
                  </a:ext>
                </a:extLst>
              </a:tr>
              <a:tr h="398034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Grupowe zajęcia terapeutyczne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0926711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460432" y="6478775"/>
            <a:ext cx="683568" cy="3792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52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51390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587581"/>
            <a:ext cx="518457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</a:rPr>
              <a:t>Terapia EEG BIOFEEDBACK</a:t>
            </a: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149096"/>
              </p:ext>
            </p:extLst>
          </p:nvPr>
        </p:nvGraphicFramePr>
        <p:xfrm>
          <a:off x="323528" y="2564904"/>
          <a:ext cx="8496944" cy="34731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02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4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 </a:t>
                      </a:r>
                      <a:b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132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Cel: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Pozytywna, korzystna dla zdrowia regulacja fal mózgu</a:t>
                      </a: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2426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Dzieci i młodzież posiadające stosowne wskazania medyczne i psychologiczne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7114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- Pedagogiczna </a:t>
                      </a:r>
                      <a:b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964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dr Renata Smoleń,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mgr Edyta Karasiewicz-Mróz,  </a:t>
                      </a:r>
                      <a:b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Aleksandra Smoła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 zajęć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indywidualne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-10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184228" cy="1733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53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105856"/>
            <a:ext cx="8147248" cy="1002440"/>
          </a:xfrm>
        </p:spPr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210192"/>
              </p:ext>
            </p:extLst>
          </p:nvPr>
        </p:nvGraphicFramePr>
        <p:xfrm>
          <a:off x="343818" y="1227787"/>
          <a:ext cx="8342981" cy="52663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69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730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8072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Tuchowie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542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Test MOXO - </a:t>
                      </a:r>
                      <a:r>
                        <a:rPr lang="pl-PL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wsparcie diagnozy zaburzeń uwagi</a:t>
                      </a:r>
                      <a:r>
                        <a:rPr lang="pl-PL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pl-PL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pl-PL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 </a:t>
                      </a:r>
                      <a:r>
                        <a:rPr lang="pl-PL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nadruchliwości </a:t>
                      </a:r>
                      <a:r>
                        <a:rPr lang="pl-PL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(w tym ADHD)</a:t>
                      </a:r>
                      <a:r>
                        <a:rPr lang="pl-PL" sz="16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3674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Cel: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Test jest obiektywnym i wiarygodnym narzędziem wspierającym diagnozę ADHD. Sprawdza rzeczywiste reakcje badanego, następnie odnosi je do norm i wylicza wyniki dla</a:t>
                      </a:r>
                      <a:r>
                        <a:rPr lang="pl-PL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każdego</a:t>
                      </a:r>
                      <a:r>
                        <a:rPr lang="pl-PL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pl-PL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pl-PL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z podstawowych objawów ADHD czyli: zaburzeń uwagi, czasu reakcji, impulsywności, nadaktywności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504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Dwie grupy wiekowe 7-12 lat oraz 13-60 lat 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 Filia w Tuchowie </a:t>
                      </a:r>
                      <a:endParaRPr lang="pl-PL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9261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Od stycznia 2019 r.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4108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Przeszkoleni</a:t>
                      </a:r>
                      <a:r>
                        <a:rPr lang="pl-PL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</a:t>
                      </a:r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sycholodzy,</a:t>
                      </a:r>
                      <a:r>
                        <a:rPr lang="pl-PL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pedagodzy, logopedzi pracujący </a:t>
                      </a:r>
                      <a:br>
                        <a:rPr lang="pl-PL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 PPPP w Tarnowie oraz w Filii w Tuchowie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245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Badanie diagnostyczne 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2" descr="D:\WPB\STRONA PPPP\Rok 2018_2019\MOXO\Moxo 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7737"/>
            <a:ext cx="2426468" cy="811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8439375" y="6431072"/>
            <a:ext cx="704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54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Wczesne wspomaganie rozwoju dziecka</a:t>
            </a:r>
            <a:br>
              <a:rPr lang="pl-PL" sz="3600" b="1" dirty="0" smtClean="0">
                <a:solidFill>
                  <a:schemeClr val="tx1"/>
                </a:solidFill>
              </a:rPr>
            </a:br>
            <a:endParaRPr lang="pl-PL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195277"/>
              </p:ext>
            </p:extLst>
          </p:nvPr>
        </p:nvGraphicFramePr>
        <p:xfrm>
          <a:off x="369281" y="1412776"/>
          <a:ext cx="8379184" cy="52247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54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3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9563"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</a:t>
                      </a: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Filia w Wojniczu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750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Wczesne</a:t>
                      </a:r>
                      <a:r>
                        <a:rPr lang="pl-PL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wspomaganie rozwoju dzieci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009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Cel: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Kompleksowe wsparcie terapeutyczne dzieci i ich rodzin </a:t>
                      </a: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9563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Dzieci posiadające opinię o potrzebie wczesnego wspomagania rozwoju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9563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Tarnowie, Filia w Wojniczu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9563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Liczba uczestników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 dzieci w PPPP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w Tarnowie </a:t>
                      </a:r>
                    </a:p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 dzieci w Filii w Wojniczu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9165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01.09.2022 r.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– 31.08.2023 r.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99375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Beata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Gil, mgr Małgorzata Piotrowska,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mgr Monika Koczwara, mgr Sabina Rosołowska – </a:t>
                      </a:r>
                      <a:r>
                        <a:rPr lang="pl-PL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Patuła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mgr Anna </a:t>
                      </a:r>
                      <a:r>
                        <a:rPr lang="pl-PL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Juśko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-Mróz, mgr Katarzyna </a:t>
                      </a:r>
                      <a:r>
                        <a:rPr lang="pl-PL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Dalch-Czapkowicz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9563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 zajęć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Zajęcia specjalistów z dziećmi, porady i konsultacje </a:t>
                      </a:r>
                      <a:b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 rodzicami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8522909" y="6492875"/>
            <a:ext cx="652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55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</a:rPr>
              <a:t>Inne formy pracy </a:t>
            </a:r>
            <a:endParaRPr lang="pl-PL" sz="4000" b="1" dirty="0">
              <a:solidFill>
                <a:schemeClr val="tx1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8270" y="1002766"/>
            <a:ext cx="8352201" cy="5256584"/>
          </a:xfrm>
        </p:spPr>
        <p:txBody>
          <a:bodyPr>
            <a:noAutofit/>
          </a:bodyPr>
          <a:lstStyle/>
          <a:p>
            <a:pPr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Programy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logopedyczne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„Ja też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</a:rPr>
              <a:t>potrafię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pięknie mówić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</a:rPr>
              <a:t>”,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„Mówię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</a:rPr>
              <a:t>pięknie, mówię chętnie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”, „Wakacyjne Podróże z Logopedią”</a:t>
            </a:r>
            <a:endParaRPr lang="pl-PL" sz="1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Grupowe zajęcia logopedyczne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„Syczą pszczoły”, „</a:t>
            </a:r>
            <a:r>
              <a:rPr lang="pl-PL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Sensoryka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 a problemy </a:t>
            </a:r>
            <a:b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z jedzeniem”</a:t>
            </a:r>
          </a:p>
          <a:p>
            <a:pPr algn="just"/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Indywidualne konsultacje z uczniami klas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VII i VIII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szkoły podstawowej dotyczące wyboru zawodu </a:t>
            </a:r>
          </a:p>
          <a:p>
            <a:pPr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Konsultacje logopedyczne w ZOZ w Radłowie</a:t>
            </a:r>
          </a:p>
          <a:p>
            <a:pPr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Indywidualne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konsultacje telefoniczne i bezpośrednie</a:t>
            </a:r>
          </a:p>
          <a:p>
            <a:pPr algn="just"/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Zajęcia dla rodziców „Dobry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</a:rPr>
              <a:t>rodzic, szczęśliwe dziecko?” </a:t>
            </a:r>
            <a:endParaRPr lang="pl-PL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l-PL" sz="1600" b="1" dirty="0" err="1" smtClean="0">
                <a:solidFill>
                  <a:schemeClr val="accent1">
                    <a:lumMod val="75000"/>
                  </a:schemeClr>
                </a:solidFill>
              </a:rPr>
              <a:t>Webinar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 dla rodziców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„Bąbelek i co dalej?”</a:t>
            </a:r>
          </a:p>
          <a:p>
            <a:pPr algn="just"/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Wykład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</a:rPr>
              <a:t>„Profilaktyka zaburzeń odżywiania” -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Powiatowa Stacja Sanitarno-Epidemiologiczna w Tarnowie</a:t>
            </a:r>
          </a:p>
          <a:p>
            <a:pPr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Artykuły na stronę internetową Poradni</a:t>
            </a:r>
          </a:p>
          <a:p>
            <a:pPr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Objęcie honorowym patronatem III edycji konkursu plastycznego dla uczniów z niepełnosprawnością intelektualną pod hasłem: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 „Marzę o …” </a:t>
            </a:r>
            <a:b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l-PL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56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88640"/>
            <a:ext cx="8280920" cy="6120680"/>
          </a:xfrm>
        </p:spPr>
        <p:txBody>
          <a:bodyPr>
            <a:noAutofit/>
          </a:bodyPr>
          <a:lstStyle/>
          <a:p>
            <a:pPr algn="just"/>
            <a:endParaRPr lang="pl-PL" sz="1600" b="1" dirty="0" smtClean="0">
              <a:solidFill>
                <a:srgbClr val="1D649F"/>
              </a:solidFill>
            </a:endParaRPr>
          </a:p>
          <a:p>
            <a:pPr algn="just"/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Spotkania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konsultacyjne pedagogów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szkolnych w PPPP w Tarnowie oraz </a:t>
            </a:r>
            <a:b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w Filii w Żabnie</a:t>
            </a:r>
          </a:p>
          <a:p>
            <a:pPr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Spotkania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z pedagogami szkolnymi z gminy Wojnicz i Zakliczyn</a:t>
            </a:r>
          </a:p>
          <a:p>
            <a:pPr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Spotkanie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z logopedami z gminy Wojnicz i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Zakliczyn „Kreatywna logopedia”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Cykliczne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spotkania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szkoleniowe dla logopedów: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</a:rPr>
              <a:t>Wpływ technologii cyfrowych na rozwój kształtującej się mowy  dziecka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, „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</a:rPr>
              <a:t>Powszechne choroby cywilizacyjne dzieci, a rola logopedy we współczesnym świecie”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</a:rPr>
              <a:t>Gry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i zabawy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</a:rPr>
              <a:t>logopedyczne – wspieranie terapii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logopedycznej w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</a:rPr>
              <a:t>edukacji przedszkolnej i wczesnoszkolnej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lvl="0"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Realizacja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programu badań przesiewowych Skalą Ryzyka Dysleksji wśród uczniów klas I </a:t>
            </a:r>
            <a:endParaRPr lang="pl-PL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Udział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psychologa w spotkaniu Zespołu ds. pomocy </a:t>
            </a:r>
            <a:r>
              <a:rPr lang="pl-PL" sz="1600" b="1" dirty="0" err="1">
                <a:solidFill>
                  <a:schemeClr val="accent1">
                    <a:lumMod val="75000"/>
                  </a:schemeClr>
                </a:solidFill>
              </a:rPr>
              <a:t>psychologiczno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 – pedagogicznej dla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ucznia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Udział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w akcji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</a:rPr>
              <a:t>„Bookcrossing”</a:t>
            </a:r>
          </a:p>
          <a:p>
            <a:pPr algn="just"/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Sprawowanie opieki nad studentami kierunków pedagogicznych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odbywającymi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praktyki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w Poradni</a:t>
            </a:r>
          </a:p>
          <a:p>
            <a:pPr algn="just"/>
            <a:r>
              <a:rPr lang="pl-PL" sz="1600" b="1" dirty="0" smtClean="0">
                <a:solidFill>
                  <a:srgbClr val="1D649F"/>
                </a:solidFill>
              </a:rPr>
              <a:t>Udział w naradach Wydziału Edukacji, Kultury i Promocji Starostwa Powiatowego w Tarnowie</a:t>
            </a:r>
          </a:p>
          <a:p>
            <a:pPr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Reprezentacja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Poradni na konferencjach, szkoleniach, na spotkaniach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instytucjami współpracującymi </a:t>
            </a:r>
          </a:p>
          <a:p>
            <a:pPr algn="just"/>
            <a:endParaRPr lang="pl-PL" sz="1600" b="1" dirty="0" smtClean="0">
              <a:solidFill>
                <a:srgbClr val="1D649F"/>
              </a:solidFill>
            </a:endParaRPr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8604448" y="6453336"/>
            <a:ext cx="539552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57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15839" y="260648"/>
            <a:ext cx="8147248" cy="648072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</a:rPr>
              <a:t>Punkt konsultacyjny </a:t>
            </a:r>
            <a:endParaRPr lang="pl-PL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07926"/>
              </p:ext>
            </p:extLst>
          </p:nvPr>
        </p:nvGraphicFramePr>
        <p:xfrm>
          <a:off x="251520" y="1092223"/>
          <a:ext cx="8630504" cy="51681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3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06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0306"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 – 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</a:t>
                      </a: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Filia w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Tuchowie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755"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Tytuł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Punkt konsultacyjny</a:t>
                      </a:r>
                      <a:endParaRPr lang="pl-PL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6102"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Cel: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Ułatwienie korzystania z pomocy psychologiczno – pedagogicznej udzielanej przez</a:t>
                      </a:r>
                      <a:r>
                        <a:rPr lang="pl-PL" sz="1800" b="0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l-PL" sz="1800" b="0" kern="1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pracowników Poradni dla osób zamieszkałych z dala od siedziby</a:t>
                      </a:r>
                      <a:r>
                        <a:rPr lang="pl-PL" sz="1800" b="0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l-PL" sz="1800" b="0" kern="1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Poradni </a:t>
                      </a:r>
                      <a:r>
                        <a:rPr lang="pl-PL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	</a:t>
                      </a:r>
                      <a:endParaRPr lang="pl-PL" sz="1800" b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7751"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0" kern="1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Dyrektorzy szkół i przedszkoli, rodzice, nauczyciele, uczniowie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610"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Liczba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dyżurów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123"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0" kern="1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Publiczna Szkoła Podstawowa w Szerzynach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496"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Rok szkolny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2022/2023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911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Agnieszka Szymańska - psycholog,</a:t>
                      </a:r>
                      <a:endParaRPr lang="pl-PL" sz="1800" b="0" kern="15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Lucida Sans Unicode"/>
                        <a:cs typeface="Mang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54322"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Porady, konsultacje, interwencje, instruktaż, zajęcia</a:t>
                      </a:r>
                      <a:r>
                        <a:rPr lang="pl-PL" sz="1800" b="0" kern="1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l-PL" sz="1800" b="0" kern="15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psychoedukacyjne</a:t>
                      </a:r>
                      <a:r>
                        <a:rPr lang="pl-PL" sz="1800" b="0" kern="1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w formie warsztatów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399956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58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5328592" cy="10024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</a:rPr>
              <a:t>Pracownicy Poradni </a:t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w Radiu ESKA</a:t>
            </a:r>
            <a:endParaRPr lang="pl-PL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584233"/>
              </p:ext>
            </p:extLst>
          </p:nvPr>
        </p:nvGraphicFramePr>
        <p:xfrm>
          <a:off x="467544" y="1707572"/>
          <a:ext cx="8136904" cy="44277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3559">
                <a:tc>
                  <a:txBody>
                    <a:bodyPr/>
                    <a:lstStyle/>
                    <a:p>
                      <a:pPr algn="just"/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Psychologiczno-Pedagogiczna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 Filia w Wojniczu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0895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Promowanie PPPP w Tarnowie oraz rozmowy na tematy dotyczące rozwoju kompetencji językowych u dzieci, proponowanie literatury, która m.in. wspomaga rozwój języka</a:t>
                      </a: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556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Rodzice i dzieci – słuchacze Radia ESKA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341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Radio ESKA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895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09.11.2022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r., 28.02.2023 r.</a:t>
                      </a:r>
                      <a:endParaRPr lang="pl-PL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3559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Sabina Rosołowska – Patuła – logopeda, </a:t>
                      </a:r>
                      <a:b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 Magdalena Podolańska - psycholog </a:t>
                      </a:r>
                      <a:b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pracownicy w PPPP w Tarnowie,</a:t>
                      </a:r>
                      <a:r>
                        <a:rPr lang="pl-P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Filia w Wojniczu</a:t>
                      </a:r>
                      <a:endParaRPr lang="pl-PL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891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Audycja radiowa</a:t>
                      </a:r>
                      <a:endParaRPr lang="pl-PL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8521726" y="6414279"/>
            <a:ext cx="622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59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90372"/>
            <a:ext cx="3042856" cy="10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051720" y="476672"/>
            <a:ext cx="6400800" cy="1473200"/>
          </a:xfrm>
        </p:spPr>
        <p:txBody>
          <a:bodyPr>
            <a:noAutofit/>
          </a:bodyPr>
          <a:lstStyle/>
          <a:p>
            <a:pPr algn="r"/>
            <a:r>
              <a:rPr lang="pl-PL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Siedziba Powiatowej Poradni Psychologiczno – Pedagogicznej </a:t>
            </a:r>
            <a:br>
              <a:rPr lang="pl-PL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Tarnowie Filia w Tuchowie </a:t>
            </a:r>
            <a:endParaRPr lang="pl-P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6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026" name="Picture 2" descr="Wejście do Filii Powiatowej Poradni Psychologiczno- Pedagogicznej w Tuchow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11714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binet badania dzieci w  Filii Powiatowej Poradni Psychologiczno- Pedagogicznej w Tuchowi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626892" cy="2720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79959"/>
            <a:ext cx="5904655" cy="128089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Pracownicy Poradni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w Radiu </a:t>
            </a:r>
            <a:r>
              <a:rPr lang="pl-PL" b="1" dirty="0" smtClean="0">
                <a:solidFill>
                  <a:schemeClr val="tx1"/>
                </a:solidFill>
              </a:rPr>
              <a:t>RDN Małopolska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574817"/>
              </p:ext>
            </p:extLst>
          </p:nvPr>
        </p:nvGraphicFramePr>
        <p:xfrm>
          <a:off x="539552" y="2780928"/>
          <a:ext cx="7994650" cy="340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7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6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Organizator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Powiatowa</a:t>
                      </a: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Poradnia Psychologiczno-Pedagogiczna </a:t>
                      </a:r>
                      <a:b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pl-PL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 Tarnowie</a:t>
                      </a:r>
                      <a:endParaRPr lang="pl-PL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Promowanie Powiatowej Poradni Psychologiczno-Pedagogicznej  w Tarnowie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Adresaci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Rodzice i dzieci – słuchacze Radia RDN Małopolska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Miejsce 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Radio RDN Małopolska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Termin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Rok szkolny 2022/2023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Prowadzący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dr Renata Smoleń Dyrektor Powiatowej Poradni Psychologiczno-Pedagogicznej w Tarnowie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Audycja radiowa</a:t>
                      </a:r>
                      <a:endParaRPr lang="pl-P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406714" y="6309320"/>
            <a:ext cx="584978" cy="365125"/>
          </a:xfrm>
        </p:spPr>
        <p:txBody>
          <a:bodyPr/>
          <a:lstStyle/>
          <a:p>
            <a:fld id="{55293C98-5164-4CFF-9664-C180F80F9BF3}" type="slidenum">
              <a:rPr lang="pl-PL" sz="1600" smtClean="0">
                <a:solidFill>
                  <a:schemeClr val="accent1">
                    <a:lumMod val="75000"/>
                  </a:schemeClr>
                </a:solidFill>
                <a:latin typeface="Bahnschrift Condensed"/>
              </a:rPr>
              <a:pPr/>
              <a:t>60</a:t>
            </a:fld>
            <a:endParaRPr lang="pl-PL" sz="1600" dirty="0">
              <a:solidFill>
                <a:schemeClr val="accent1">
                  <a:lumMod val="75000"/>
                </a:schemeClr>
              </a:solidFill>
              <a:latin typeface="Bahnschrift Condense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70" y="404664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3347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Znalezione obrazy dla zapytania super galic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53612"/>
              </p:ext>
            </p:extLst>
          </p:nvPr>
        </p:nvGraphicFramePr>
        <p:xfrm>
          <a:off x="827584" y="3645024"/>
          <a:ext cx="7488832" cy="2575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685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7798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/>
                        <a:t>KURIER</a:t>
                      </a:r>
                      <a:r>
                        <a:rPr lang="pl-PL" sz="1600" kern="1200" baseline="0" dirty="0" smtClean="0"/>
                        <a:t> TUCHOWSKI</a:t>
                      </a:r>
                    </a:p>
                    <a:p>
                      <a:pPr algn="l"/>
                      <a:r>
                        <a:rPr lang="pl-PL" sz="1600" dirty="0" smtClean="0"/>
                        <a:t>autor artykułów: mgr Magdalena </a:t>
                      </a:r>
                      <a:r>
                        <a:rPr lang="pl-PL" sz="1600" dirty="0" err="1" smtClean="0"/>
                        <a:t>Perłowska</a:t>
                      </a:r>
                      <a:r>
                        <a:rPr lang="pl-PL" sz="1600" dirty="0" smtClean="0"/>
                        <a:t>, mgr Natalia Niedźwiecka</a:t>
                      </a:r>
                      <a:endParaRPr lang="pl-PL" sz="1600" dirty="0">
                        <a:solidFill>
                          <a:srgbClr val="1D649F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091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wrzesień 2022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„Jak wspomagać rozwój mowy u malucha czyli pierwszy rok życia dziecka</a:t>
                      </a:r>
                      <a:r>
                        <a:rPr lang="pl-PL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”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09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listopad 2022</a:t>
                      </a:r>
                    </a:p>
                    <a:p>
                      <a:pPr algn="ctr"/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„Jak wspomagać rozwój mowy u malucha czyli drugi rok życia dziecka”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091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kwiecień 2023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„Dzieci i ryby głosu nie mają – o tym, jak łatwo odebrać dziecku poczucie własnej wartości” 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ymbol zastępczy numeru slajdu 3"/>
          <p:cNvSpPr txBox="1">
            <a:spLocks/>
          </p:cNvSpPr>
          <p:nvPr/>
        </p:nvSpPr>
        <p:spPr>
          <a:xfrm>
            <a:off x="8100392" y="6419080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61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Tytuł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604366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chemeClr val="tx1"/>
                </a:solidFill>
              </a:rPr>
              <a:t>Działania Poradni w Lokalnej </a:t>
            </a:r>
            <a:r>
              <a:rPr lang="pl-PL" sz="4000" b="1" dirty="0" smtClean="0">
                <a:solidFill>
                  <a:schemeClr val="tx1"/>
                </a:solidFill>
              </a:rPr>
              <a:t>Prasie</a:t>
            </a:r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65172"/>
              </p:ext>
            </p:extLst>
          </p:nvPr>
        </p:nvGraphicFramePr>
        <p:xfrm>
          <a:off x="971600" y="1142503"/>
          <a:ext cx="748883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0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5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Organizator</a:t>
                      </a:r>
                      <a:endParaRPr lang="pl-PL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Powiatowa Poradnia Psychologiczno- Pedagogiczna w Tarnowie, Filia w Tuchowie </a:t>
                      </a:r>
                      <a:endParaRPr lang="pl-PL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Cel</a:t>
                      </a:r>
                      <a:endParaRPr lang="pl-PL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Promowanie działalności PPPP w Tarnowie</a:t>
                      </a:r>
                      <a:endParaRPr lang="pl-PL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t="14424" b="29989"/>
          <a:stretch/>
        </p:blipFill>
        <p:spPr>
          <a:xfrm>
            <a:off x="2411760" y="2274913"/>
            <a:ext cx="4643730" cy="1171213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9203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7890" t="5927" r="6808" b="4795"/>
          <a:stretch/>
        </p:blipFill>
        <p:spPr>
          <a:xfrm>
            <a:off x="4716016" y="1653702"/>
            <a:ext cx="1499958" cy="1459882"/>
          </a:xfrm>
          <a:prstGeom prst="rect">
            <a:avLst/>
          </a:prstGeom>
          <a:effectLst>
            <a:glow rad="228600">
              <a:schemeClr val="accent1">
                <a:satMod val="175000"/>
                <a:alpha val="37000"/>
              </a:schemeClr>
            </a:glow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195736" y="3356992"/>
            <a:ext cx="6192688" cy="1728192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Zapraszamy </a:t>
            </a:r>
            <a:b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 współpracy</a:t>
            </a:r>
            <a:endParaRPr lang="pl-P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62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7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Obraz 3" descr="Wejście do Filii Powiatowej Poradni Psychologiczno- Pedagogicznej w Wojnicz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2736304" cy="374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Gabinet badania dzieci w  Filii Powiatowej Poradni Psychologiczno- Pedagogicznej w Wojniczu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60" b="4403"/>
          <a:stretch/>
        </p:blipFill>
        <p:spPr>
          <a:xfrm>
            <a:off x="4355976" y="2946106"/>
            <a:ext cx="414354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dtytuł 8"/>
          <p:cNvSpPr txBox="1">
            <a:spLocks/>
          </p:cNvSpPr>
          <p:nvPr/>
        </p:nvSpPr>
        <p:spPr>
          <a:xfrm>
            <a:off x="2339752" y="552697"/>
            <a:ext cx="6400800" cy="147320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Siedziba Powiatowej Poradni Psychologiczno – Pedagogicznej </a:t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Tarnowie Filia w Wojniczu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8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050" name="Picture 2" descr="Wejście do Filii Powiatowej Poradni Psychologiczno- Pedagogicznej w Żabnie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36144"/>
            <a:ext cx="4472957" cy="2516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abinet badania dzieci w  Filii Powiatowej Poradni Psychologiczno- Pedagogicznej w Żabnie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2220392" cy="3691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tytuł 8"/>
          <p:cNvSpPr txBox="1">
            <a:spLocks/>
          </p:cNvSpPr>
          <p:nvPr/>
        </p:nvSpPr>
        <p:spPr>
          <a:xfrm>
            <a:off x="2339752" y="587648"/>
            <a:ext cx="6400800" cy="147320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Siedziba Powiatowej Poradni Psychologiczno – Pedagogicznej </a:t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Tarnowie Filia w </a:t>
            </a:r>
            <a:r>
              <a:rPr lang="pl-P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Żabnie</a:t>
            </a: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583246" y="404664"/>
            <a:ext cx="71652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indent="0" algn="ctr">
              <a:spcAft>
                <a:spcPts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1" kern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 działania PPPP </a:t>
            </a:r>
            <a:r>
              <a:rPr lang="pl-PL" sz="3600" b="1" kern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600" b="1" kern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kern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3600" b="1" kern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Tarnowie </a:t>
            </a:r>
            <a:endParaRPr lang="pl-PL" sz="3600" b="1" kern="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7005" indent="0" algn="ctr">
              <a:spcAft>
                <a:spcPts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b="1" kern="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7005" indent="0" algn="ctr">
              <a:spcAft>
                <a:spcPts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kern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gmin Powiatu Tarnowskiego podzielone pomiędzy Poradnię Tarnów </a:t>
            </a:r>
            <a:r>
              <a:rPr lang="pl-PL" sz="2000" b="1" kern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oraz </a:t>
            </a:r>
            <a:r>
              <a:rPr lang="pl-PL" sz="2000" b="1" kern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poszczególne </a:t>
            </a:r>
            <a:r>
              <a:rPr lang="pl-PL" sz="2000" b="1" kern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Filie</a:t>
            </a:r>
            <a:endParaRPr lang="pl-PL" sz="2000" b="1" kern="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43422" y="2763238"/>
            <a:ext cx="482411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indent="0" algn="ctr">
              <a:spcBef>
                <a:spcPts val="800"/>
              </a:spcBef>
              <a:spcAft>
                <a:spcPts val="0"/>
              </a:spcAft>
              <a:buNone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pl-PL" b="1" kern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 działania – PPPP Tarnów </a:t>
            </a:r>
          </a:p>
          <a:p>
            <a:pPr marL="167005" indent="0" algn="ctr">
              <a:spcBef>
                <a:spcPts val="800"/>
              </a:spcBef>
              <a:spcAft>
                <a:spcPts val="0"/>
              </a:spcAft>
              <a:buNone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pl-PL" sz="1400" b="1" kern="15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Lisia Góra, Pleśna, Radłów, Ryglice (Zalasowa, Lubcza, </a:t>
            </a:r>
            <a:r>
              <a:rPr lang="pl-PL" sz="1400" b="1" kern="15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Wola </a:t>
            </a:r>
            <a:r>
              <a:rPr lang="pl-PL" sz="1400" b="1" kern="15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Lubecka), Skrzyszów, Tarnów, Wierzchosławice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283968" y="3684512"/>
            <a:ext cx="4685369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lvl="0" indent="0" algn="ctr">
              <a:spcBef>
                <a:spcPts val="800"/>
              </a:spcBef>
              <a:buClr>
                <a:srgbClr val="94C600"/>
              </a:buClr>
              <a:buNone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pl-PL" b="1" kern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 działania – </a:t>
            </a:r>
            <a:r>
              <a:rPr lang="pl-PL" b="1" kern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Filia w Tuchowie</a:t>
            </a:r>
            <a:endParaRPr lang="pl-PL" b="1" kern="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7005" lvl="0" indent="0" algn="ctr">
              <a:spcBef>
                <a:spcPts val="800"/>
              </a:spcBef>
              <a:buClr>
                <a:srgbClr val="94C600"/>
              </a:buClr>
              <a:buNone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endParaRPr lang="pl-PL" sz="800" b="1" kern="150" dirty="0" smtClean="0">
              <a:solidFill>
                <a:srgbClr val="1D649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" lvl="0" indent="0" algn="ctr">
              <a:buClr>
                <a:srgbClr val="94C600"/>
              </a:buClr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1" kern="15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Ciężkowice</a:t>
            </a:r>
            <a:r>
              <a:rPr lang="pl-PL" sz="1400" b="1" kern="15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Gromnik, Ryglice (Ryglice, Bistuszowa, Joniny, Kowalowa), Rzepiennik Strzyżewski, Szerzyny, Tuchów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95536" y="500795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lvl="0" indent="0" algn="ctr">
              <a:buClr>
                <a:srgbClr val="94C600"/>
              </a:buClr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kern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 działania - Filia w Wojniczu</a:t>
            </a:r>
          </a:p>
          <a:p>
            <a:pPr marL="68580" lvl="0" indent="0" algn="ctr">
              <a:buClr>
                <a:srgbClr val="94C600"/>
              </a:buClr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800" b="1" kern="15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" lvl="0" indent="0" algn="ctr">
              <a:buClr>
                <a:srgbClr val="94C600"/>
              </a:buClr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1" kern="15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Wojnicz, Zakliczyn</a:t>
            </a:r>
            <a:endParaRPr lang="pl-PL" sz="1400" b="1" kern="15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460428" y="565017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lvl="0" indent="0" algn="ctr">
              <a:buClr>
                <a:srgbClr val="94C600"/>
              </a:buClr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kern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 działania - Filia w Żabnie</a:t>
            </a:r>
          </a:p>
          <a:p>
            <a:pPr marL="68580" lvl="0" indent="0" algn="ctr">
              <a:buClr>
                <a:srgbClr val="94C600"/>
              </a:buClr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800" b="1" kern="15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" lvl="0" indent="0" algn="ctr">
              <a:buClr>
                <a:srgbClr val="94C600"/>
              </a:buClr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1" kern="15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Wietrzychowice</a:t>
            </a:r>
            <a:r>
              <a:rPr lang="pl-PL" sz="1400" b="1" kern="15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Żabno</a:t>
            </a:r>
          </a:p>
        </p:txBody>
      </p:sp>
      <p:sp>
        <p:nvSpPr>
          <p:cNvPr id="13" name="Symbol zastępczy numeru slajdu 3"/>
          <p:cNvSpPr txBox="1">
            <a:spLocks/>
          </p:cNvSpPr>
          <p:nvPr/>
        </p:nvSpPr>
        <p:spPr>
          <a:xfrm>
            <a:off x="7982174" y="6236518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93C98-5164-4CFF-9664-C180F80F9BF3}" type="slidenum">
              <a:rPr lang="pl-PL" sz="1600" smtClean="0">
                <a:solidFill>
                  <a:srgbClr val="0065B0"/>
                </a:solidFill>
                <a:latin typeface="Bahnschrift Condensed" panose="020B0502040204020203" pitchFamily="34" charset="0"/>
              </a:rPr>
              <a:pPr/>
              <a:t>9</a:t>
            </a:fld>
            <a:endParaRPr lang="pl-PL" sz="1600" dirty="0">
              <a:solidFill>
                <a:srgbClr val="0065B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11271</TotalTime>
  <Words>3071</Words>
  <Application>Microsoft Office PowerPoint</Application>
  <PresentationFormat>Pokaz na ekranie (4:3)</PresentationFormat>
  <Paragraphs>973</Paragraphs>
  <Slides>62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63" baseType="lpstr">
      <vt:lpstr>Smuga</vt:lpstr>
      <vt:lpstr>Rok szkolny 2022/2023 </vt:lpstr>
      <vt:lpstr>Misją Poradni jest:</vt:lpstr>
      <vt:lpstr>Siedziba Powiatowej Poradni  Psychologiczno-Pedagogicznej  </vt:lpstr>
      <vt:lpstr>Filie Powiatowej Poradni Psychologiczno-Pedagogicznej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Kadra pedagogiczna  (stan na 31.08.2023 r.)</vt:lpstr>
      <vt:lpstr>Pracownicy administracji  i obsługi (stan na 31.08.2023 r.)</vt:lpstr>
      <vt:lpstr>Zakres zadań pracowników pedagogicznych </vt:lpstr>
      <vt:lpstr>Powiatowa Poradnia  Psychologiczno-Pedagogiczna  w roku szkolnym 2022/2023 proponowała:</vt:lpstr>
      <vt:lpstr>Pomoc psychologiczno - pedagogiczna i logopedyczna  w roku szkolnym 2022/2023</vt:lpstr>
      <vt:lpstr>Prezentacja programu PowerPoint</vt:lpstr>
      <vt:lpstr>Działalność merytoryczna  w liczbach</vt:lpstr>
      <vt:lpstr>Prezentacja programu PowerPoint</vt:lpstr>
      <vt:lpstr>Prezentacja programu PowerPoint</vt:lpstr>
      <vt:lpstr>Działalność merytoryczna  w liczbach </vt:lpstr>
      <vt:lpstr>Organizowanie i prowadzenie wspomagania przedszkoli,  szkół i placówek</vt:lpstr>
      <vt:lpstr>Zespół orzekający</vt:lpstr>
      <vt:lpstr>Zespół orzekający</vt:lpstr>
      <vt:lpstr>Pracownicy Poradni doskonalili swój warsztat pracy poprzez:</vt:lpstr>
      <vt:lpstr>Współpraca PPPP w Tarnowie  z różnymi instytucjami </vt:lpstr>
      <vt:lpstr>Przedsięwzięcia realizowane w roku szkolnym 2022/2023</vt:lpstr>
      <vt:lpstr>JA, ja i otoczenie, Moja kariera</vt:lpstr>
      <vt:lpstr>Zakres współpracy Poradni   w ramach projektu</vt:lpstr>
      <vt:lpstr>Europejski Tydzień Świadomości Dysleksji 3 – 9 październik 2022 r.  </vt:lpstr>
      <vt:lpstr>Październik miesiącem świadomości o Zespole Downa</vt:lpstr>
      <vt:lpstr>Międzynarodowy Miesiąc AAC</vt:lpstr>
      <vt:lpstr>Międzynarodowy Dzień Osób  z Niepełnosprawnościami</vt:lpstr>
      <vt:lpstr>Międzynarodowy Dzień Psychologa  21 luty 2023 r.</vt:lpstr>
      <vt:lpstr>Ogólnopolski Dzień Walki z Depresją</vt:lpstr>
      <vt:lpstr>Światowy Dzień Słuchu</vt:lpstr>
      <vt:lpstr>Europejski Dzień Logopedy </vt:lpstr>
      <vt:lpstr>Światowy Dzień Świadomości Autyzmu</vt:lpstr>
      <vt:lpstr>Międzynarodowy Dzień  Książki dla Dzieci   2 kwietnia 2023 r.</vt:lpstr>
      <vt:lpstr>Światowy Dzień Książki  i Praw Autorskich   23 kwietnia 2023 r.</vt:lpstr>
      <vt:lpstr>                   Dzień otwarty</vt:lpstr>
      <vt:lpstr>Zajęcia dla dzieci z opóźnionym rozwojem mowy</vt:lpstr>
      <vt:lpstr>Zajęcia dla dzieci  z zaburzeniami przetwarzania słuchowego </vt:lpstr>
      <vt:lpstr>Trening Umiejętności  Społecznych</vt:lpstr>
      <vt:lpstr>Zajęcia rozwijające kompetencje emocjonalno-społeczne</vt:lpstr>
      <vt:lpstr>Zajęcia dla dzieci  z mutyzmem wybiórczym</vt:lpstr>
      <vt:lpstr>Zajęcia dla uczniów zdolnych</vt:lpstr>
      <vt:lpstr>Zajęcia dla uczniów  z dysleksją rozwojową</vt:lpstr>
      <vt:lpstr>Ferie z Poradnią 2023</vt:lpstr>
      <vt:lpstr>Grupowe feryjne zajęcia logopedyczne</vt:lpstr>
      <vt:lpstr>Wakacyjne rozmowy  o emocjach</vt:lpstr>
      <vt:lpstr>Wakacyjne zajęcia logopedyczne</vt:lpstr>
      <vt:lpstr>Wakacyjne zajęcia logopedyczne</vt:lpstr>
      <vt:lpstr>Wakacyjne zajęcia  z psychologiem</vt:lpstr>
      <vt:lpstr>Terapia EEG BIOFEEDBACK</vt:lpstr>
      <vt:lpstr>Prezentacja programu PowerPoint</vt:lpstr>
      <vt:lpstr>Wczesne wspomaganie rozwoju dziecka </vt:lpstr>
      <vt:lpstr>Inne formy pracy </vt:lpstr>
      <vt:lpstr>Prezentacja programu PowerPoint</vt:lpstr>
      <vt:lpstr>Punkt konsultacyjny </vt:lpstr>
      <vt:lpstr>Pracownicy Poradni  w Radiu ESKA</vt:lpstr>
      <vt:lpstr>Pracownicy Poradni  w Radiu RDN Małopolska</vt:lpstr>
      <vt:lpstr>Działania Poradni w Lokalnej Prasie </vt:lpstr>
      <vt:lpstr> Zapraszamy  do współpracy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PPPP-Z</cp:lastModifiedBy>
  <cp:revision>634</cp:revision>
  <cp:lastPrinted>2023-08-30T17:01:52Z</cp:lastPrinted>
  <dcterms:created xsi:type="dcterms:W3CDTF">2019-04-19T06:07:06Z</dcterms:created>
  <dcterms:modified xsi:type="dcterms:W3CDTF">2024-02-02T07:00:28Z</dcterms:modified>
</cp:coreProperties>
</file>