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331" r:id="rId22"/>
    <p:sldId id="276" r:id="rId23"/>
    <p:sldId id="277" r:id="rId24"/>
    <p:sldId id="278" r:id="rId25"/>
    <p:sldId id="279" r:id="rId26"/>
    <p:sldId id="280" r:id="rId27"/>
    <p:sldId id="281" r:id="rId28"/>
    <p:sldId id="311" r:id="rId29"/>
    <p:sldId id="309" r:id="rId30"/>
    <p:sldId id="329" r:id="rId31"/>
    <p:sldId id="315" r:id="rId32"/>
    <p:sldId id="319" r:id="rId33"/>
    <p:sldId id="282" r:id="rId34"/>
    <p:sldId id="283" r:id="rId35"/>
    <p:sldId id="285" r:id="rId36"/>
    <p:sldId id="307" r:id="rId37"/>
    <p:sldId id="310" r:id="rId38"/>
    <p:sldId id="305" r:id="rId39"/>
    <p:sldId id="324" r:id="rId40"/>
    <p:sldId id="290" r:id="rId41"/>
    <p:sldId id="291" r:id="rId42"/>
    <p:sldId id="292" r:id="rId43"/>
    <p:sldId id="293" r:id="rId44"/>
    <p:sldId id="325" r:id="rId45"/>
    <p:sldId id="321" r:id="rId46"/>
    <p:sldId id="287" r:id="rId47"/>
    <p:sldId id="326" r:id="rId48"/>
    <p:sldId id="327" r:id="rId49"/>
    <p:sldId id="318" r:id="rId50"/>
    <p:sldId id="304" r:id="rId51"/>
    <p:sldId id="317" r:id="rId52"/>
    <p:sldId id="312" r:id="rId53"/>
    <p:sldId id="322" r:id="rId54"/>
    <p:sldId id="323" r:id="rId55"/>
    <p:sldId id="308" r:id="rId56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649F"/>
    <a:srgbClr val="D6E3EE"/>
    <a:srgbClr val="005696"/>
    <a:srgbClr val="F1F5F9"/>
    <a:srgbClr val="DFE8F1"/>
    <a:srgbClr val="94B6D2"/>
    <a:srgbClr val="4D4D4D"/>
    <a:srgbClr val="0065B0"/>
    <a:srgbClr val="AAC2DA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54" autoAdjust="0"/>
  </p:normalViewPr>
  <p:slideViewPr>
    <p:cSldViewPr>
      <p:cViewPr>
        <p:scale>
          <a:sx n="87" d="100"/>
          <a:sy n="87" d="100"/>
        </p:scale>
        <p:origin x="-1253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1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70410-D1B5-4467-9AA1-D3BBEBFEF82E}" type="datetimeFigureOut">
              <a:rPr lang="pl-PL" smtClean="0"/>
              <a:pPr/>
              <a:t>09.10.2020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4026E-08E2-497E-9EC5-2644089E20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1811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5E2A7-6603-4709-8C14-9292AEF12051}" type="datetimeFigureOut">
              <a:rPr lang="pl-PL" smtClean="0"/>
              <a:pPr/>
              <a:t>09.10.2020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E8960-CB1C-4B21-9DED-7995E13B6CB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4828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E8960-CB1C-4B21-9DED-7995E13B6CBE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340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42C7-F569-47DB-B7D7-A627A714C8ED}" type="datetime1">
              <a:rPr lang="pl-PL" smtClean="0"/>
              <a:pPr/>
              <a:t>09.10.2020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3C98-5164-4CFF-9664-C180F80F9B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BDD2-1860-4271-8E51-1176A10C1543}" type="datetime1">
              <a:rPr lang="pl-PL" smtClean="0"/>
              <a:pPr/>
              <a:t>09.10.2020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3C98-5164-4CFF-9664-C180F80F9B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262E-3E8C-4663-8E28-32B51B122F97}" type="datetime1">
              <a:rPr lang="pl-PL" smtClean="0"/>
              <a:pPr/>
              <a:t>09.10.2020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3C98-5164-4CFF-9664-C180F80F9BF3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439C-F484-4E4B-A09E-CEA2B8CE8F67}" type="datetime1">
              <a:rPr lang="pl-PL" smtClean="0"/>
              <a:pPr/>
              <a:t>09.10.2020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3C98-5164-4CFF-9664-C180F80F9BF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77604-FF8F-4E0E-908F-E4E599E5E689}" type="datetime1">
              <a:rPr lang="pl-PL" smtClean="0"/>
              <a:pPr/>
              <a:t>09.10.2020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3C98-5164-4CFF-9664-C180F80F9B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6D72-F190-480D-B67D-64348A73108D}" type="datetime1">
              <a:rPr lang="pl-PL" smtClean="0"/>
              <a:pPr/>
              <a:t>09.10.2020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3C98-5164-4CFF-9664-C180F80F9BF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4E86-FB2B-4AA5-A47C-747EAF6324EB}" type="datetime1">
              <a:rPr lang="pl-PL" smtClean="0"/>
              <a:pPr/>
              <a:t>09.10.2020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3C98-5164-4CFF-9664-C180F80F9B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E7FF-E5A6-49D9-A500-C68ADE7395CC}" type="datetime1">
              <a:rPr lang="pl-PL" smtClean="0"/>
              <a:pPr/>
              <a:t>09.10.2020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3C98-5164-4CFF-9664-C180F80F9B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59A1-E251-43D1-BEA1-E5B0E898F0A4}" type="datetime1">
              <a:rPr lang="pl-PL" smtClean="0"/>
              <a:pPr/>
              <a:t>09.10.2020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3C98-5164-4CFF-9664-C180F80F9B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0A2A-5AC8-4A3E-A590-F5DA92F3A791}" type="datetime1">
              <a:rPr lang="pl-PL" smtClean="0"/>
              <a:pPr/>
              <a:t>09.10.2020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3C98-5164-4CFF-9664-C180F80F9BF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0C7B-D2D6-4C61-AE72-D86B6A1DD9AE}" type="datetime1">
              <a:rPr lang="pl-PL" smtClean="0"/>
              <a:pPr/>
              <a:t>09.10.2020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3C98-5164-4CFF-9664-C180F80F9BF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0">
              <a:schemeClr val="bg2">
                <a:lumMod val="50000"/>
              </a:schemeClr>
            </a:gs>
            <a:gs pos="0">
              <a:srgbClr val="C4D6EB">
                <a:lumMod val="44000"/>
                <a:alpha val="86000"/>
              </a:srgbClr>
            </a:gs>
            <a:gs pos="47000">
              <a:schemeClr val="accent1">
                <a:lumMod val="22000"/>
                <a:lumOff val="78000"/>
                <a:alpha val="79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9AFEC5E-C2EE-4297-928E-64F28A07191E}" type="datetime1">
              <a:rPr lang="pl-PL" smtClean="0"/>
              <a:pPr/>
              <a:t>09.10.2020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5293C98-5164-4CFF-9664-C180F80F9BF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4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7584" y="603201"/>
            <a:ext cx="7416824" cy="1584176"/>
          </a:xfrm>
        </p:spPr>
        <p:txBody>
          <a:bodyPr>
            <a:normAutofit/>
          </a:bodyPr>
          <a:lstStyle/>
          <a:p>
            <a:pPr algn="r"/>
            <a:r>
              <a:rPr lang="pl-PL" sz="4000" b="1" dirty="0" smtClean="0">
                <a:solidFill>
                  <a:srgbClr val="0065B0"/>
                </a:solidFill>
                <a:latin typeface="+mn-lt"/>
              </a:rPr>
              <a:t> </a:t>
            </a:r>
            <a:r>
              <a:rPr lang="pl-PL" sz="3600" b="1" dirty="0" smtClean="0">
                <a:solidFill>
                  <a:srgbClr val="0065B0"/>
                </a:solidFill>
                <a:latin typeface="+mn-lt"/>
              </a:rPr>
              <a:t>Rok szkolny </a:t>
            </a:r>
            <a:br>
              <a:rPr lang="pl-PL" sz="3600" b="1" dirty="0" smtClean="0">
                <a:solidFill>
                  <a:srgbClr val="0065B0"/>
                </a:solidFill>
                <a:latin typeface="+mn-lt"/>
              </a:rPr>
            </a:br>
            <a:r>
              <a:rPr lang="pl-PL" sz="3600" b="1" dirty="0" smtClean="0">
                <a:solidFill>
                  <a:srgbClr val="0065B0"/>
                </a:solidFill>
                <a:latin typeface="+mn-lt"/>
              </a:rPr>
              <a:t>2019-2020 </a:t>
            </a:r>
            <a:endParaRPr lang="pl-PL" sz="4000" b="1" dirty="0">
              <a:solidFill>
                <a:srgbClr val="0065B0"/>
              </a:solidFill>
              <a:latin typeface="+mn-l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584776" cy="1888233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0065B0"/>
                </a:solidFill>
                <a:latin typeface="+mj-lt"/>
              </a:rPr>
              <a:t>Osiągnięcia Powiatowej Poradni </a:t>
            </a:r>
          </a:p>
          <a:p>
            <a:r>
              <a:rPr lang="pl-PL" sz="3600" b="1" dirty="0" smtClean="0">
                <a:solidFill>
                  <a:srgbClr val="0065B0"/>
                </a:solidFill>
                <a:latin typeface="+mj-lt"/>
              </a:rPr>
              <a:t>Psychologiczno-Pedagogicznej </a:t>
            </a:r>
          </a:p>
          <a:p>
            <a:r>
              <a:rPr lang="pl-PL" sz="3600" b="1" dirty="0">
                <a:solidFill>
                  <a:srgbClr val="0065B0"/>
                </a:solidFill>
                <a:latin typeface="+mj-lt"/>
              </a:rPr>
              <a:t>w</a:t>
            </a:r>
            <a:r>
              <a:rPr lang="pl-PL" sz="3600" b="1" dirty="0" smtClean="0">
                <a:solidFill>
                  <a:srgbClr val="0065B0"/>
                </a:solidFill>
                <a:latin typeface="+mj-lt"/>
              </a:rPr>
              <a:t> Tarnowie</a:t>
            </a:r>
            <a:endParaRPr lang="pl-PL" sz="3600" b="1" dirty="0">
              <a:solidFill>
                <a:srgbClr val="0065B0"/>
              </a:solidFill>
              <a:latin typeface="+mj-lt"/>
            </a:endParaRPr>
          </a:p>
        </p:txBody>
      </p:sp>
      <p:pic>
        <p:nvPicPr>
          <p:cNvPr id="4" name="Obraz 3" descr="Logo Powiatowej Poradni Psychologiczno-Pedagogicznej w Tarnowie" title="Logo Powiatowej Poradni Psychologiczno-Pedagogicznej w Tarnowie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6000"/>
                    </a14:imgEffect>
                    <a14:imgEffect>
                      <a14:brightnessContrast brigh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620688"/>
            <a:ext cx="1656183" cy="1643344"/>
          </a:xfrm>
          <a:prstGeom prst="rect">
            <a:avLst/>
          </a:prstGeom>
          <a:effectLst>
            <a:outerShdw blurRad="215900" dist="50800" dir="5280000" sx="118000" sy="118000" algn="ctr" rotWithShape="0">
              <a:schemeClr val="accent1">
                <a:lumMod val="60000"/>
                <a:lumOff val="40000"/>
                <a:alpha val="71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33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solidFill>
                  <a:srgbClr val="D6E3EE"/>
                </a:solidFill>
              </a:rPr>
              <a:t>Kadra pedagogiczna </a:t>
            </a:r>
            <a:br>
              <a:rPr lang="pl-PL" sz="3200" b="1" dirty="0" smtClean="0">
                <a:solidFill>
                  <a:srgbClr val="D6E3EE"/>
                </a:solidFill>
              </a:rPr>
            </a:br>
            <a:r>
              <a:rPr lang="pl-PL" sz="2800" b="1" dirty="0" smtClean="0">
                <a:solidFill>
                  <a:srgbClr val="D6E3EE"/>
                </a:solidFill>
              </a:rPr>
              <a:t>(stan na 31.08.2020 r.)</a:t>
            </a:r>
            <a:endParaRPr lang="pl-PL" sz="2800" b="1" dirty="0">
              <a:solidFill>
                <a:srgbClr val="D6E3EE"/>
              </a:solidFill>
            </a:endParaRPr>
          </a:p>
        </p:txBody>
      </p:sp>
      <p:graphicFrame>
        <p:nvGraphicFramePr>
          <p:cNvPr id="11" name="Symbol zastępczy zawartości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5353441"/>
              </p:ext>
            </p:extLst>
          </p:nvPr>
        </p:nvGraphicFramePr>
        <p:xfrm>
          <a:off x="971600" y="2564904"/>
          <a:ext cx="7200800" cy="2808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857"/>
                <a:gridCol w="2028479"/>
                <a:gridCol w="2031545"/>
                <a:gridCol w="2144919"/>
              </a:tblGrid>
              <a:tr h="561662">
                <a:tc>
                  <a:txBody>
                    <a:bodyPr/>
                    <a:lstStyle/>
                    <a:p>
                      <a:r>
                        <a:rPr lang="pl-PL" sz="2400" b="1" dirty="0" smtClean="0">
                          <a:solidFill>
                            <a:srgbClr val="1D649F"/>
                          </a:solidFill>
                        </a:rPr>
                        <a:t>Lp.</a:t>
                      </a:r>
                      <a:endParaRPr lang="pl-PL" sz="24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solidFill>
                      <a:srgbClr val="AAC2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b="1" dirty="0" smtClean="0">
                          <a:solidFill>
                            <a:srgbClr val="1D649F"/>
                          </a:solidFill>
                        </a:rPr>
                        <a:t>Stanowisko</a:t>
                      </a:r>
                      <a:endParaRPr lang="pl-PL" sz="24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solidFill>
                      <a:srgbClr val="AAC2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b="1" dirty="0" smtClean="0">
                          <a:solidFill>
                            <a:srgbClr val="1D649F"/>
                          </a:solidFill>
                        </a:rPr>
                        <a:t>Etat </a:t>
                      </a:r>
                      <a:endParaRPr lang="pl-PL" sz="24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solidFill>
                      <a:srgbClr val="AAC2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b="1" dirty="0" smtClean="0">
                          <a:solidFill>
                            <a:srgbClr val="1D649F"/>
                          </a:solidFill>
                        </a:rPr>
                        <a:t>Osoba </a:t>
                      </a:r>
                      <a:endParaRPr lang="pl-PL" sz="24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solidFill>
                      <a:srgbClr val="AAC2DA"/>
                    </a:solidFill>
                  </a:tcPr>
                </a:tc>
              </a:tr>
              <a:tr h="561662"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rgbClr val="0065B0"/>
                          </a:solidFill>
                        </a:rPr>
                        <a:t>1.</a:t>
                      </a:r>
                      <a:endParaRPr lang="pl-PL" sz="2000" b="1" dirty="0">
                        <a:solidFill>
                          <a:srgbClr val="0065B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chemeClr val="tx1"/>
                          </a:solidFill>
                        </a:rPr>
                        <a:t>Psycholog</a:t>
                      </a:r>
                      <a:endParaRPr lang="pl-PL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1662"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rgbClr val="0065B0"/>
                          </a:solidFill>
                        </a:rPr>
                        <a:t>2.</a:t>
                      </a:r>
                      <a:endParaRPr lang="pl-PL" sz="2000" b="1" dirty="0">
                        <a:solidFill>
                          <a:srgbClr val="0065B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chemeClr val="tx1"/>
                          </a:solidFill>
                        </a:rPr>
                        <a:t>Pedagog</a:t>
                      </a:r>
                      <a:endParaRPr lang="pl-PL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1662"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rgbClr val="0065B0"/>
                          </a:solidFill>
                        </a:rPr>
                        <a:t>3.</a:t>
                      </a:r>
                      <a:endParaRPr lang="pl-PL" sz="2000" b="1" dirty="0">
                        <a:solidFill>
                          <a:srgbClr val="0065B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chemeClr val="tx1"/>
                          </a:solidFill>
                        </a:rPr>
                        <a:t>Logopeda </a:t>
                      </a:r>
                      <a:endParaRPr lang="pl-PL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1662">
                <a:tc gridSpan="2">
                  <a:txBody>
                    <a:bodyPr/>
                    <a:lstStyle/>
                    <a:p>
                      <a:pPr algn="r"/>
                      <a:r>
                        <a:rPr lang="pl-PL" sz="2400" b="1" dirty="0" smtClean="0">
                          <a:solidFill>
                            <a:srgbClr val="1D649F"/>
                          </a:solidFill>
                        </a:rPr>
                        <a:t>Razem</a:t>
                      </a:r>
                      <a:endParaRPr lang="pl-PL" sz="24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solidFill>
                      <a:srgbClr val="AAC2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30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solidFill>
                      <a:srgbClr val="AAC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31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solidFill>
                      <a:srgbClr val="AAC2DA"/>
                    </a:solidFill>
                  </a:tcPr>
                </a:tc>
              </a:tr>
            </a:tbl>
          </a:graphicData>
        </a:graphic>
      </p:graphicFrame>
      <p:sp>
        <p:nvSpPr>
          <p:cNvPr id="13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10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63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9822898"/>
              </p:ext>
            </p:extLst>
          </p:nvPr>
        </p:nvGraphicFramePr>
        <p:xfrm>
          <a:off x="899592" y="2348880"/>
          <a:ext cx="7488832" cy="3803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651"/>
                <a:gridCol w="2827757"/>
                <a:gridCol w="1872208"/>
                <a:gridCol w="1944216"/>
              </a:tblGrid>
              <a:tr h="501117">
                <a:tc>
                  <a:txBody>
                    <a:bodyPr/>
                    <a:lstStyle/>
                    <a:p>
                      <a:r>
                        <a:rPr lang="pl-PL" sz="2400" dirty="0" smtClean="0">
                          <a:solidFill>
                            <a:srgbClr val="0065B0"/>
                          </a:solidFill>
                        </a:rPr>
                        <a:t>Lp.</a:t>
                      </a:r>
                      <a:endParaRPr lang="pl-PL" sz="2400" dirty="0">
                        <a:solidFill>
                          <a:srgbClr val="0065B0"/>
                        </a:solidFill>
                      </a:endParaRPr>
                    </a:p>
                  </a:txBody>
                  <a:tcPr>
                    <a:solidFill>
                      <a:srgbClr val="AAC2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dirty="0" smtClean="0">
                          <a:solidFill>
                            <a:srgbClr val="0065B0"/>
                          </a:solidFill>
                        </a:rPr>
                        <a:t>Stanowisko</a:t>
                      </a:r>
                      <a:endParaRPr lang="pl-PL" sz="2400" dirty="0">
                        <a:solidFill>
                          <a:srgbClr val="0065B0"/>
                        </a:solidFill>
                      </a:endParaRPr>
                    </a:p>
                  </a:txBody>
                  <a:tcPr>
                    <a:solidFill>
                      <a:srgbClr val="AAC2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dirty="0" smtClean="0">
                          <a:solidFill>
                            <a:srgbClr val="0065B0"/>
                          </a:solidFill>
                        </a:rPr>
                        <a:t>Etat</a:t>
                      </a:r>
                      <a:endParaRPr lang="pl-PL" sz="2400" dirty="0">
                        <a:solidFill>
                          <a:srgbClr val="0065B0"/>
                        </a:solidFill>
                      </a:endParaRPr>
                    </a:p>
                  </a:txBody>
                  <a:tcPr>
                    <a:solidFill>
                      <a:srgbClr val="AAC2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dirty="0" smtClean="0">
                          <a:solidFill>
                            <a:srgbClr val="0065B0"/>
                          </a:solidFill>
                        </a:rPr>
                        <a:t>Osoba </a:t>
                      </a:r>
                      <a:endParaRPr lang="pl-PL" sz="2400" dirty="0">
                        <a:solidFill>
                          <a:srgbClr val="0065B0"/>
                        </a:solidFill>
                      </a:endParaRPr>
                    </a:p>
                  </a:txBody>
                  <a:tcPr>
                    <a:solidFill>
                      <a:srgbClr val="AAC2DA"/>
                    </a:solidFill>
                  </a:tcPr>
                </a:tc>
              </a:tr>
              <a:tr h="406462"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rgbClr val="0065B0"/>
                          </a:solidFill>
                        </a:rPr>
                        <a:t>1.</a:t>
                      </a:r>
                      <a:endParaRPr lang="pl-PL" sz="2000" b="1" dirty="0">
                        <a:solidFill>
                          <a:srgbClr val="0065B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chemeClr val="tx1"/>
                          </a:solidFill>
                        </a:rPr>
                        <a:t>Główny Księgowy</a:t>
                      </a:r>
                      <a:endParaRPr lang="pl-PL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l-PL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l-PL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6462"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rgbClr val="0065B0"/>
                          </a:solidFill>
                        </a:rPr>
                        <a:t>2.</a:t>
                      </a:r>
                      <a:endParaRPr lang="pl-PL" sz="2000" b="1" dirty="0">
                        <a:solidFill>
                          <a:srgbClr val="0065B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chemeClr val="tx1"/>
                          </a:solidFill>
                        </a:rPr>
                        <a:t>Samodzieln</a:t>
                      </a:r>
                      <a:r>
                        <a:rPr lang="pl-PL" sz="2000" b="1" baseline="0" dirty="0" smtClean="0">
                          <a:solidFill>
                            <a:schemeClr val="tx1"/>
                          </a:solidFill>
                        </a:rPr>
                        <a:t>y Referent</a:t>
                      </a:r>
                      <a:endParaRPr lang="pl-PL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l-PL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l-PL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6462"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rgbClr val="0065B0"/>
                          </a:solidFill>
                        </a:rPr>
                        <a:t>3.</a:t>
                      </a:r>
                      <a:endParaRPr lang="pl-PL" sz="2000" b="1" dirty="0">
                        <a:solidFill>
                          <a:srgbClr val="0065B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chemeClr val="tx1"/>
                          </a:solidFill>
                        </a:rPr>
                        <a:t>Starszy Referent</a:t>
                      </a:r>
                      <a:endParaRPr lang="pl-PL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chemeClr val="tx1"/>
                          </a:solidFill>
                        </a:rPr>
                        <a:t>1,5</a:t>
                      </a:r>
                      <a:endParaRPr lang="pl-PL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l-PL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6462"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rgbClr val="0065B0"/>
                          </a:solidFill>
                        </a:rPr>
                        <a:t>4.</a:t>
                      </a:r>
                      <a:endParaRPr lang="pl-PL" sz="2000" b="1" dirty="0">
                        <a:solidFill>
                          <a:srgbClr val="0065B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chemeClr val="tx1"/>
                          </a:solidFill>
                        </a:rPr>
                        <a:t>Referent</a:t>
                      </a:r>
                      <a:endParaRPr lang="pl-PL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l-PL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l-PL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6462"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rgbClr val="0065B0"/>
                          </a:solidFill>
                        </a:rPr>
                        <a:t>4.</a:t>
                      </a:r>
                      <a:endParaRPr lang="pl-PL" sz="2000" b="1" dirty="0">
                        <a:solidFill>
                          <a:srgbClr val="0065B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chemeClr val="tx1"/>
                          </a:solidFill>
                        </a:rPr>
                        <a:t>Sekretarka</a:t>
                      </a:r>
                      <a:endParaRPr lang="pl-PL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chemeClr val="tx1"/>
                          </a:solidFill>
                        </a:rPr>
                        <a:t>1,5</a:t>
                      </a:r>
                      <a:endParaRPr lang="pl-PL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l-PL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6462"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rgbClr val="0065B0"/>
                          </a:solidFill>
                        </a:rPr>
                        <a:t>5.</a:t>
                      </a:r>
                      <a:endParaRPr lang="pl-PL" sz="2000" b="1" dirty="0">
                        <a:solidFill>
                          <a:srgbClr val="0065B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chemeClr val="tx1"/>
                          </a:solidFill>
                        </a:rPr>
                        <a:t>Pomoc</a:t>
                      </a:r>
                      <a:r>
                        <a:rPr lang="pl-PL" sz="2000" b="1" baseline="0" dirty="0" smtClean="0">
                          <a:solidFill>
                            <a:schemeClr val="tx1"/>
                          </a:solidFill>
                        </a:rPr>
                        <a:t> administracyjna</a:t>
                      </a:r>
                      <a:endParaRPr lang="pl-PL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l-PL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l-PL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6462"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rgbClr val="0065B0"/>
                          </a:solidFill>
                        </a:rPr>
                        <a:t>6.</a:t>
                      </a:r>
                      <a:endParaRPr lang="pl-PL" sz="2000" b="1" dirty="0">
                        <a:solidFill>
                          <a:srgbClr val="0065B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chemeClr val="tx1"/>
                          </a:solidFill>
                        </a:rPr>
                        <a:t>Sprzątaczka</a:t>
                      </a:r>
                      <a:endParaRPr lang="pl-PL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chemeClr val="tx1"/>
                          </a:solidFill>
                        </a:rPr>
                        <a:t>0,8</a:t>
                      </a:r>
                      <a:endParaRPr lang="pl-PL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pl-PL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6462">
                <a:tc gridSpan="2">
                  <a:txBody>
                    <a:bodyPr/>
                    <a:lstStyle/>
                    <a:p>
                      <a:pPr algn="r"/>
                      <a:r>
                        <a:rPr lang="pl-PL" sz="2400" b="1" dirty="0" smtClean="0">
                          <a:solidFill>
                            <a:srgbClr val="1D649F"/>
                          </a:solidFill>
                        </a:rPr>
                        <a:t>Razem</a:t>
                      </a:r>
                      <a:r>
                        <a:rPr lang="pl-PL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AC2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chemeClr val="tx1"/>
                          </a:solidFill>
                        </a:rPr>
                        <a:t>7,8</a:t>
                      </a:r>
                      <a:endParaRPr lang="pl-PL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AC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pl-PL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AC2DA"/>
                    </a:solidFill>
                  </a:tcPr>
                </a:tc>
              </a:tr>
            </a:tbl>
          </a:graphicData>
        </a:graphic>
      </p:graphicFrame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solidFill>
                  <a:srgbClr val="D6E3EE"/>
                </a:solidFill>
              </a:rPr>
              <a:t>Pracownicy administracji i obsługi</a:t>
            </a:r>
            <a:r>
              <a:rPr lang="pl-PL" sz="3600" b="1" dirty="0" smtClean="0">
                <a:solidFill>
                  <a:srgbClr val="D6E3EE"/>
                </a:solidFill>
              </a:rPr>
              <a:t/>
            </a:r>
            <a:br>
              <a:rPr lang="pl-PL" sz="3600" b="1" dirty="0" smtClean="0">
                <a:solidFill>
                  <a:srgbClr val="D6E3EE"/>
                </a:solidFill>
              </a:rPr>
            </a:br>
            <a:r>
              <a:rPr lang="pl-PL" sz="2800" b="1" dirty="0" smtClean="0">
                <a:solidFill>
                  <a:srgbClr val="D6E3EE"/>
                </a:solidFill>
              </a:rPr>
              <a:t>(stan na 31.08.2020 r.)</a:t>
            </a:r>
            <a:endParaRPr lang="pl-PL" sz="3200" b="1" dirty="0">
              <a:solidFill>
                <a:srgbClr val="D6E3EE"/>
              </a:solidFill>
            </a:endParaRPr>
          </a:p>
        </p:txBody>
      </p:sp>
      <p:sp>
        <p:nvSpPr>
          <p:cNvPr id="6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11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19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27584" y="2060848"/>
            <a:ext cx="7560840" cy="3816424"/>
          </a:xfrm>
        </p:spPr>
        <p:txBody>
          <a:bodyPr>
            <a:normAutofit/>
          </a:bodyPr>
          <a:lstStyle/>
          <a:p>
            <a:pPr algn="just"/>
            <a:r>
              <a:rPr lang="pl-PL" sz="2800" b="1" dirty="0" smtClean="0">
                <a:solidFill>
                  <a:srgbClr val="0065B0"/>
                </a:solidFill>
              </a:rPr>
              <a:t>Diagnozowanie</a:t>
            </a:r>
          </a:p>
          <a:p>
            <a:pPr algn="just"/>
            <a:r>
              <a:rPr lang="pl-PL" sz="2800" b="1" dirty="0" smtClean="0">
                <a:solidFill>
                  <a:srgbClr val="0065B0"/>
                </a:solidFill>
              </a:rPr>
              <a:t>Terapia indywidualna i grupowa </a:t>
            </a:r>
          </a:p>
          <a:p>
            <a:pPr algn="just"/>
            <a:r>
              <a:rPr lang="pl-PL" sz="2800" b="1" dirty="0" smtClean="0">
                <a:solidFill>
                  <a:srgbClr val="0065B0"/>
                </a:solidFill>
              </a:rPr>
              <a:t>Psychoedukacja</a:t>
            </a:r>
          </a:p>
          <a:p>
            <a:pPr algn="just"/>
            <a:r>
              <a:rPr lang="pl-PL" sz="2800" b="1" dirty="0" smtClean="0">
                <a:solidFill>
                  <a:srgbClr val="0065B0"/>
                </a:solidFill>
              </a:rPr>
              <a:t>Doradztwo zawodowe</a:t>
            </a:r>
          </a:p>
          <a:p>
            <a:pPr algn="just"/>
            <a:r>
              <a:rPr lang="pl-PL" sz="2800" b="1" dirty="0" smtClean="0">
                <a:solidFill>
                  <a:srgbClr val="0065B0"/>
                </a:solidFill>
              </a:rPr>
              <a:t>Mediacje</a:t>
            </a:r>
          </a:p>
          <a:p>
            <a:pPr algn="just"/>
            <a:r>
              <a:rPr lang="pl-PL" sz="2800" b="1" dirty="0" smtClean="0">
                <a:solidFill>
                  <a:srgbClr val="0065B0"/>
                </a:solidFill>
              </a:rPr>
              <a:t>Interwencje w środowisku ucznia</a:t>
            </a:r>
          </a:p>
          <a:p>
            <a:pPr algn="just"/>
            <a:r>
              <a:rPr lang="pl-PL" sz="2800" b="1" dirty="0" smtClean="0">
                <a:solidFill>
                  <a:srgbClr val="0065B0"/>
                </a:solidFill>
              </a:rPr>
              <a:t>Działalność informacyjna  </a:t>
            </a:r>
          </a:p>
          <a:p>
            <a:endParaRPr lang="pl-PL" sz="28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solidFill>
                  <a:srgbClr val="D6E3EE"/>
                </a:solidFill>
              </a:rPr>
              <a:t>Zakres zadań pracowników pedagogicznych </a:t>
            </a:r>
            <a:endParaRPr lang="pl-PL" sz="3200" b="1" dirty="0">
              <a:solidFill>
                <a:srgbClr val="D6E3EE"/>
              </a:solidFill>
            </a:endParaRPr>
          </a:p>
        </p:txBody>
      </p:sp>
      <p:sp>
        <p:nvSpPr>
          <p:cNvPr id="5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12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9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971600" y="2420888"/>
            <a:ext cx="7632848" cy="3888432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sz="2800" b="1" dirty="0" smtClean="0">
                <a:solidFill>
                  <a:srgbClr val="0065B0"/>
                </a:solidFill>
              </a:rPr>
              <a:t>badania diagnostyczne: psychologiczne, pedagogiczne, logopedyczne </a:t>
            </a:r>
          </a:p>
          <a:p>
            <a:pPr algn="just"/>
            <a:r>
              <a:rPr lang="pl-PL" sz="2800" b="1" dirty="0" smtClean="0">
                <a:solidFill>
                  <a:srgbClr val="0065B0"/>
                </a:solidFill>
              </a:rPr>
              <a:t>doradztwo psychologiczne, pedagogiczne </a:t>
            </a:r>
            <a:br>
              <a:rPr lang="pl-PL" sz="2800" b="1" dirty="0" smtClean="0">
                <a:solidFill>
                  <a:srgbClr val="0065B0"/>
                </a:solidFill>
              </a:rPr>
            </a:br>
            <a:r>
              <a:rPr lang="pl-PL" sz="2800" b="1" dirty="0" smtClean="0">
                <a:solidFill>
                  <a:srgbClr val="0065B0"/>
                </a:solidFill>
              </a:rPr>
              <a:t>i logopedyczne dla młodzieży, rodziców </a:t>
            </a:r>
            <a:br>
              <a:rPr lang="pl-PL" sz="2800" b="1" dirty="0" smtClean="0">
                <a:solidFill>
                  <a:srgbClr val="0065B0"/>
                </a:solidFill>
              </a:rPr>
            </a:br>
            <a:r>
              <a:rPr lang="pl-PL" sz="2800" b="1" dirty="0" smtClean="0">
                <a:solidFill>
                  <a:srgbClr val="0065B0"/>
                </a:solidFill>
              </a:rPr>
              <a:t>i nauczycieli </a:t>
            </a:r>
          </a:p>
          <a:p>
            <a:pPr algn="just"/>
            <a:r>
              <a:rPr lang="pl-PL" sz="2800" b="1" dirty="0" smtClean="0">
                <a:solidFill>
                  <a:srgbClr val="0065B0"/>
                </a:solidFill>
              </a:rPr>
              <a:t>specjalistyczną diagnozę kierunku kształcenia ponadgimnazjalnego i wyboru zawodu dla uczniów klas II i III gimnazjum oraz klas III szkół ponadgimnazjalnych</a:t>
            </a:r>
          </a:p>
          <a:p>
            <a:endParaRPr lang="pl-PL" dirty="0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>
                <a:solidFill>
                  <a:srgbClr val="D6E3EE"/>
                </a:solidFill>
              </a:rPr>
              <a:t>Powiatowa Poradnia Psychologiczno-Pedagogiczna w roku szkolnym 2018/2019 proponowała:</a:t>
            </a:r>
            <a:endParaRPr lang="pl-PL" sz="3200" b="1" dirty="0">
              <a:solidFill>
                <a:srgbClr val="D6E3EE"/>
              </a:solidFill>
            </a:endParaRPr>
          </a:p>
        </p:txBody>
      </p:sp>
      <p:sp>
        <p:nvSpPr>
          <p:cNvPr id="9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13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14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755576" y="2492896"/>
            <a:ext cx="7408333" cy="3450696"/>
          </a:xfrm>
        </p:spPr>
        <p:txBody>
          <a:bodyPr/>
          <a:lstStyle/>
          <a:p>
            <a:pPr marL="0" indent="0">
              <a:buNone/>
            </a:pPr>
            <a:endParaRPr lang="pl-PL" sz="2800" b="1" dirty="0" smtClean="0">
              <a:solidFill>
                <a:srgbClr val="1D649F"/>
              </a:solidFill>
            </a:endParaRPr>
          </a:p>
          <a:p>
            <a:r>
              <a:rPr lang="pl-PL" sz="2800" b="1" dirty="0" smtClean="0">
                <a:solidFill>
                  <a:srgbClr val="1D649F"/>
                </a:solidFill>
              </a:rPr>
              <a:t>„</a:t>
            </a:r>
            <a:r>
              <a:rPr lang="pl-PL" sz="2800" b="1" dirty="0" err="1" smtClean="0">
                <a:solidFill>
                  <a:srgbClr val="1D649F"/>
                </a:solidFill>
              </a:rPr>
              <a:t>Ortograffiti</a:t>
            </a:r>
            <a:r>
              <a:rPr lang="pl-PL" sz="2800" b="1" dirty="0" smtClean="0">
                <a:solidFill>
                  <a:srgbClr val="1D649F"/>
                </a:solidFill>
              </a:rPr>
              <a:t>”</a:t>
            </a:r>
          </a:p>
          <a:p>
            <a:r>
              <a:rPr lang="pl-PL" sz="2800" b="1" dirty="0" smtClean="0">
                <a:solidFill>
                  <a:srgbClr val="1D649F"/>
                </a:solidFill>
              </a:rPr>
              <a:t>„</a:t>
            </a:r>
            <a:r>
              <a:rPr lang="pl-PL" sz="2800" b="1" dirty="0">
                <a:solidFill>
                  <a:srgbClr val="1D649F"/>
                </a:solidFill>
              </a:rPr>
              <a:t>Razem raźniej</a:t>
            </a:r>
            <a:r>
              <a:rPr lang="pl-PL" sz="2800" b="1" dirty="0" smtClean="0">
                <a:solidFill>
                  <a:srgbClr val="1D649F"/>
                </a:solidFill>
              </a:rPr>
              <a:t>”</a:t>
            </a:r>
          </a:p>
          <a:p>
            <a:r>
              <a:rPr lang="pl-PL" sz="2800" b="1" dirty="0" smtClean="0">
                <a:solidFill>
                  <a:srgbClr val="1D649F"/>
                </a:solidFill>
              </a:rPr>
              <a:t>„Bez lęku” </a:t>
            </a:r>
          </a:p>
          <a:p>
            <a:pPr marL="0" indent="0">
              <a:buNone/>
            </a:pPr>
            <a:endParaRPr lang="pl-PL" sz="2800" b="1" dirty="0" smtClean="0">
              <a:solidFill>
                <a:srgbClr val="1D649F"/>
              </a:solidFill>
            </a:endParaRPr>
          </a:p>
          <a:p>
            <a:pPr marL="0" indent="0">
              <a:buNone/>
            </a:pPr>
            <a:endParaRPr lang="pl-PL" sz="2800" b="1" dirty="0">
              <a:solidFill>
                <a:srgbClr val="1D649F"/>
              </a:solidFill>
            </a:endParaRPr>
          </a:p>
          <a:p>
            <a:pPr marL="0" indent="0">
              <a:buNone/>
            </a:pPr>
            <a:endParaRPr lang="pl-PL" sz="2800" b="1" dirty="0" smtClean="0">
              <a:solidFill>
                <a:srgbClr val="1D649F"/>
              </a:solidFill>
            </a:endParaRPr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pl-PL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100" b="1" dirty="0" smtClean="0">
                <a:solidFill>
                  <a:srgbClr val="D6E3EE"/>
                </a:solidFill>
              </a:rPr>
              <a:t>Programy terapeutyczno-edukacyjne realizowane </a:t>
            </a:r>
            <a:br>
              <a:rPr lang="pl-PL" sz="3100" b="1" dirty="0" smtClean="0">
                <a:solidFill>
                  <a:srgbClr val="D6E3EE"/>
                </a:solidFill>
              </a:rPr>
            </a:br>
            <a:r>
              <a:rPr lang="pl-PL" sz="3100" b="1" dirty="0" smtClean="0">
                <a:solidFill>
                  <a:srgbClr val="D6E3EE"/>
                </a:solidFill>
              </a:rPr>
              <a:t>w roku </a:t>
            </a:r>
            <a:r>
              <a:rPr lang="pl-PL" sz="3100" b="1" smtClean="0">
                <a:solidFill>
                  <a:srgbClr val="D6E3EE"/>
                </a:solidFill>
              </a:rPr>
              <a:t>szkolnym 2019/2020 </a:t>
            </a:r>
            <a:r>
              <a:rPr lang="pl-PL" sz="3100" b="1" dirty="0" smtClean="0">
                <a:solidFill>
                  <a:srgbClr val="D6E3EE"/>
                </a:solidFill>
              </a:rPr>
              <a:t>na terenie placówek oświatowych w rejonie działania Poradni </a:t>
            </a:r>
            <a:r>
              <a:rPr lang="pl-PL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dirty="0"/>
          </a:p>
        </p:txBody>
      </p:sp>
      <p:sp>
        <p:nvSpPr>
          <p:cNvPr id="5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14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7" name="Obraz 6" descr="Rysunek przedstawia kolorowe dmuchane balony  " title="Rysunek dzieci 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4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37112"/>
            <a:ext cx="2785492" cy="1463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480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ymbol zastępczy zawartości 10" title="Piszący chłopczyk 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4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375033"/>
            <a:ext cx="2701340" cy="22266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252728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1D649F"/>
                </a:solidFill>
              </a:rPr>
              <a:t>Pomoc psychologiczno - pedagogiczna </a:t>
            </a:r>
            <a:br>
              <a:rPr lang="pl-PL" sz="3600" b="1" dirty="0" smtClean="0">
                <a:solidFill>
                  <a:srgbClr val="1D649F"/>
                </a:solidFill>
              </a:rPr>
            </a:br>
            <a:r>
              <a:rPr lang="pl-PL" sz="3600" b="1" dirty="0" smtClean="0">
                <a:solidFill>
                  <a:srgbClr val="1D649F"/>
                </a:solidFill>
              </a:rPr>
              <a:t>i logopedyczna </a:t>
            </a:r>
            <a:br>
              <a:rPr lang="pl-PL" sz="3600" b="1" dirty="0" smtClean="0">
                <a:solidFill>
                  <a:srgbClr val="1D649F"/>
                </a:solidFill>
              </a:rPr>
            </a:br>
            <a:r>
              <a:rPr lang="pl-PL" sz="3600" b="1" dirty="0" smtClean="0">
                <a:solidFill>
                  <a:srgbClr val="1D649F"/>
                </a:solidFill>
              </a:rPr>
              <a:t>w roku szkolnym 2019/2020</a:t>
            </a:r>
            <a:endParaRPr lang="pl-PL" sz="3600" b="1" dirty="0">
              <a:solidFill>
                <a:srgbClr val="1D649F"/>
              </a:solidFill>
            </a:endParaRPr>
          </a:p>
        </p:txBody>
      </p:sp>
      <p:sp>
        <p:nvSpPr>
          <p:cNvPr id="7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15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84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539055"/>
              </p:ext>
            </p:extLst>
          </p:nvPr>
        </p:nvGraphicFramePr>
        <p:xfrm>
          <a:off x="683568" y="620688"/>
          <a:ext cx="7848873" cy="4688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073"/>
                <a:gridCol w="3488388"/>
                <a:gridCol w="1816869"/>
                <a:gridCol w="1889543"/>
              </a:tblGrid>
              <a:tr h="733583"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solidFill>
                            <a:srgbClr val="1D649F"/>
                          </a:solidFill>
                        </a:rPr>
                        <a:t>Lp. </a:t>
                      </a:r>
                      <a:endParaRPr lang="pl-PL" sz="2000" dirty="0">
                        <a:solidFill>
                          <a:srgbClr val="1D649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solidFill>
                            <a:srgbClr val="1D649F"/>
                          </a:solidFill>
                        </a:rPr>
                        <a:t>Wyszczególnienie</a:t>
                      </a:r>
                      <a:endParaRPr lang="pl-PL" sz="2000" dirty="0">
                        <a:solidFill>
                          <a:srgbClr val="1D649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solidFill>
                            <a:srgbClr val="1D649F"/>
                          </a:solidFill>
                        </a:rPr>
                        <a:t>Liczba placówek</a:t>
                      </a:r>
                      <a:endParaRPr lang="pl-PL" sz="2000" dirty="0">
                        <a:solidFill>
                          <a:srgbClr val="1D649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solidFill>
                            <a:srgbClr val="1D649F"/>
                          </a:solidFill>
                        </a:rPr>
                        <a:t>Liczba dzieci/uczniów</a:t>
                      </a:r>
                      <a:endParaRPr lang="pl-PL" sz="2000" dirty="0">
                        <a:solidFill>
                          <a:srgbClr val="1D649F"/>
                        </a:solidFill>
                      </a:endParaRPr>
                    </a:p>
                  </a:txBody>
                  <a:tcPr/>
                </a:tc>
              </a:tr>
              <a:tr h="721356"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rgbClr val="1D649F"/>
                          </a:solidFill>
                        </a:rPr>
                        <a:t>1</a:t>
                      </a:r>
                      <a:endParaRPr lang="pl-PL" sz="2000" b="1" dirty="0">
                        <a:solidFill>
                          <a:srgbClr val="1D649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Dzieci (poza placówkami oświatowymi w wieku 0-5 lat)</a:t>
                      </a:r>
                      <a:endParaRPr lang="pl-P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0</a:t>
                      </a:r>
                      <a:endParaRPr lang="pl-P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7609</a:t>
                      </a:r>
                      <a:endParaRPr lang="pl-PL" b="1" dirty="0"/>
                    </a:p>
                  </a:txBody>
                  <a:tcPr anchor="ctr"/>
                </a:tc>
              </a:tr>
              <a:tr h="425013"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rgbClr val="1D649F"/>
                          </a:solidFill>
                        </a:rPr>
                        <a:t>2</a:t>
                      </a:r>
                      <a:endParaRPr lang="pl-PL" sz="2000" b="1" dirty="0">
                        <a:solidFill>
                          <a:srgbClr val="1D649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Przedszkola</a:t>
                      </a:r>
                      <a:endParaRPr lang="pl-P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94</a:t>
                      </a:r>
                      <a:endParaRPr lang="pl-P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5642</a:t>
                      </a:r>
                      <a:endParaRPr lang="pl-PL" b="1" dirty="0"/>
                    </a:p>
                  </a:txBody>
                  <a:tcPr anchor="ctr"/>
                </a:tc>
              </a:tr>
              <a:tr h="1034989"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rgbClr val="1D649F"/>
                          </a:solidFill>
                        </a:rPr>
                        <a:t>3</a:t>
                      </a:r>
                      <a:endParaRPr lang="pl-PL" sz="2000" b="1" dirty="0">
                        <a:solidFill>
                          <a:srgbClr val="1D649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Oddziały</a:t>
                      </a:r>
                      <a:r>
                        <a:rPr lang="pl-PL" sz="2000" b="1" baseline="0" dirty="0" smtClean="0"/>
                        <a:t> Rocznego Przygotowania Przedszkolnego</a:t>
                      </a:r>
                      <a:endParaRPr lang="pl-P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125</a:t>
                      </a:r>
                      <a:endParaRPr lang="pl-P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2007</a:t>
                      </a:r>
                      <a:endParaRPr lang="pl-PL" b="1" dirty="0"/>
                    </a:p>
                  </a:txBody>
                  <a:tcPr anchor="ctr"/>
                </a:tc>
              </a:tr>
              <a:tr h="425013"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rgbClr val="1D649F"/>
                          </a:solidFill>
                        </a:rPr>
                        <a:t>4</a:t>
                      </a:r>
                      <a:endParaRPr lang="pl-PL" sz="2000" b="1" dirty="0">
                        <a:solidFill>
                          <a:srgbClr val="1D649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Szkoły podstawowe</a:t>
                      </a:r>
                      <a:endParaRPr lang="pl-P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127</a:t>
                      </a:r>
                      <a:endParaRPr lang="pl-P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16289</a:t>
                      </a:r>
                      <a:endParaRPr lang="pl-PL" b="1" dirty="0"/>
                    </a:p>
                  </a:txBody>
                  <a:tcPr anchor="ctr"/>
                </a:tc>
              </a:tr>
              <a:tr h="1348622"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rgbClr val="1D649F"/>
                          </a:solidFill>
                        </a:rPr>
                        <a:t>5</a:t>
                      </a:r>
                      <a:endParaRPr lang="pl-PL" sz="2000" b="1" dirty="0">
                        <a:solidFill>
                          <a:srgbClr val="1D649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Szkoły ponadpodstawowe/ inne placówki oświatowe prowadzone przez Powiat Tarnowski</a:t>
                      </a:r>
                      <a:r>
                        <a:rPr lang="pl-PL" sz="2000" b="1" baseline="0" dirty="0" smtClean="0"/>
                        <a:t> </a:t>
                      </a:r>
                      <a:endParaRPr lang="pl-P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13</a:t>
                      </a:r>
                      <a:endParaRPr lang="pl-P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2877</a:t>
                      </a:r>
                      <a:endParaRPr lang="pl-PL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1259632" y="5699782"/>
            <a:ext cx="66247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Liczba placówek ogółem 234</a:t>
            </a:r>
          </a:p>
          <a:p>
            <a:pPr algn="ctr"/>
            <a:r>
              <a:rPr lang="pl-PL" sz="1600" b="1" dirty="0" smtClean="0"/>
              <a:t>Liczba dzieci/uczniów ogółem 34134</a:t>
            </a:r>
          </a:p>
          <a:p>
            <a:pPr algn="ctr"/>
            <a:r>
              <a:rPr lang="pl-PL" sz="1600" b="1" dirty="0" smtClean="0"/>
              <a:t>Dane na podstawie arkusza organizacyjnego na rok 2020/2021</a:t>
            </a:r>
            <a:endParaRPr lang="pl-PL" sz="1600" b="1" dirty="0"/>
          </a:p>
        </p:txBody>
      </p:sp>
      <p:sp>
        <p:nvSpPr>
          <p:cNvPr id="10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16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7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39553" y="1844824"/>
            <a:ext cx="7740848" cy="4281339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 smtClean="0">
                <a:solidFill>
                  <a:srgbClr val="1D649F"/>
                </a:solidFill>
              </a:rPr>
              <a:t>PPPP w Tarnowie oraz w jej Filiach przyjęła dzieci</a:t>
            </a:r>
          </a:p>
          <a:p>
            <a:pPr marL="0" indent="0" algn="ctr">
              <a:buNone/>
            </a:pPr>
            <a:r>
              <a:rPr lang="pl-PL" b="1" dirty="0" smtClean="0">
                <a:solidFill>
                  <a:srgbClr val="1D649F"/>
                </a:solidFill>
              </a:rPr>
              <a:t>2191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smtClean="0">
                <a:solidFill>
                  <a:srgbClr val="1D649F"/>
                </a:solidFill>
              </a:rPr>
              <a:t>dzieci </a:t>
            </a:r>
          </a:p>
          <a:p>
            <a:endParaRPr lang="pl-PL" b="1" dirty="0">
              <a:solidFill>
                <a:srgbClr val="1D649F"/>
              </a:solidFill>
            </a:endParaRPr>
          </a:p>
          <a:p>
            <a:r>
              <a:rPr lang="pl-PL" b="1" dirty="0" smtClean="0">
                <a:solidFill>
                  <a:srgbClr val="1D649F"/>
                </a:solidFill>
              </a:rPr>
              <a:t>PPPP w Tarnowie oraz w jej Filiach wystawiła diagnoz </a:t>
            </a:r>
          </a:p>
          <a:p>
            <a:pPr marL="0" indent="0" algn="ctr">
              <a:buNone/>
            </a:pPr>
            <a:r>
              <a:rPr lang="pl-PL" b="1" dirty="0" smtClean="0">
                <a:solidFill>
                  <a:srgbClr val="1D649F"/>
                </a:solidFill>
              </a:rPr>
              <a:t>3373 dzieci</a:t>
            </a:r>
          </a:p>
          <a:p>
            <a:pPr marL="0" indent="0" algn="ctr">
              <a:buNone/>
            </a:pPr>
            <a:endParaRPr lang="pl-PL" b="1" dirty="0" smtClean="0">
              <a:solidFill>
                <a:srgbClr val="1D649F"/>
              </a:solidFill>
            </a:endParaRPr>
          </a:p>
          <a:p>
            <a:pPr marL="0" indent="0" algn="ctr">
              <a:buNone/>
            </a:pPr>
            <a:r>
              <a:rPr lang="pl-PL" sz="2000" b="1" dirty="0" smtClean="0">
                <a:solidFill>
                  <a:schemeClr val="tx1"/>
                </a:solidFill>
              </a:rPr>
              <a:t>w tym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 smtClean="0">
                <a:solidFill>
                  <a:srgbClr val="1D649F"/>
                </a:solidFill>
              </a:rPr>
              <a:t>psychologicznych                                               1297 diagnoz                             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1D649F"/>
                </a:solidFill>
              </a:rPr>
              <a:t>p</a:t>
            </a:r>
            <a:r>
              <a:rPr lang="pl-PL" b="1" dirty="0" smtClean="0">
                <a:solidFill>
                  <a:srgbClr val="1D649F"/>
                </a:solidFill>
              </a:rPr>
              <a:t>edagogicznych                                                  1125 diagnoz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 smtClean="0">
                <a:solidFill>
                  <a:srgbClr val="1D649F"/>
                </a:solidFill>
              </a:rPr>
              <a:t>logopedycznych                                                  780 diagnoz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 smtClean="0">
                <a:solidFill>
                  <a:srgbClr val="1D649F"/>
                </a:solidFill>
              </a:rPr>
              <a:t>pod kątem wyboru zawodu                            171 diagnoz</a:t>
            </a:r>
          </a:p>
          <a:p>
            <a:pPr marL="0" indent="0" algn="ctr">
              <a:buNone/>
            </a:pPr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 smtClean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solidFill>
                  <a:srgbClr val="D6E3EE"/>
                </a:solidFill>
              </a:rPr>
              <a:t>Działalność merytoryczna w liczbach</a:t>
            </a:r>
            <a:endParaRPr lang="pl-PL" sz="3600" b="1" dirty="0">
              <a:solidFill>
                <a:srgbClr val="D6E3EE"/>
              </a:solidFill>
            </a:endParaRPr>
          </a:p>
        </p:txBody>
      </p:sp>
      <p:sp>
        <p:nvSpPr>
          <p:cNvPr id="7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17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28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15702" y="2132856"/>
            <a:ext cx="7670800" cy="4137323"/>
          </a:xfrm>
        </p:spPr>
        <p:txBody>
          <a:bodyPr/>
          <a:lstStyle/>
          <a:p>
            <a:pPr marL="0" indent="0" algn="ctr">
              <a:buNone/>
            </a:pPr>
            <a:r>
              <a:rPr lang="pl-PL" sz="3600" b="1" dirty="0" smtClean="0">
                <a:solidFill>
                  <a:srgbClr val="1D649F"/>
                </a:solidFill>
              </a:rPr>
              <a:t>Wydano</a:t>
            </a:r>
          </a:p>
          <a:p>
            <a:pPr marL="0" indent="0" algn="ctr">
              <a:buNone/>
            </a:pPr>
            <a:endParaRPr lang="pl-PL" sz="3600" b="1" dirty="0" smtClean="0">
              <a:solidFill>
                <a:srgbClr val="1D649F"/>
              </a:solidFill>
            </a:endParaRPr>
          </a:p>
          <a:p>
            <a:pPr algn="just"/>
            <a:r>
              <a:rPr lang="pl-PL" dirty="0" smtClean="0"/>
              <a:t>  </a:t>
            </a:r>
            <a:r>
              <a:rPr lang="pl-PL" sz="2000" b="1" dirty="0" smtClean="0">
                <a:solidFill>
                  <a:srgbClr val="1D649F"/>
                </a:solidFill>
              </a:rPr>
              <a:t>357</a:t>
            </a:r>
            <a:r>
              <a:rPr lang="pl-PL" b="1" dirty="0" smtClean="0">
                <a:solidFill>
                  <a:srgbClr val="1D649F"/>
                </a:solidFill>
              </a:rPr>
              <a:t> </a:t>
            </a:r>
            <a:r>
              <a:rPr lang="pl-PL" sz="2000" b="1" dirty="0" smtClean="0">
                <a:solidFill>
                  <a:srgbClr val="1D649F"/>
                </a:solidFill>
              </a:rPr>
              <a:t>opinii o potrzebie dostosowania wymagań edukacyjnych dla uczniów</a:t>
            </a:r>
          </a:p>
          <a:p>
            <a:pPr algn="just"/>
            <a:r>
              <a:rPr lang="pl-PL" sz="2000" b="1" dirty="0" smtClean="0">
                <a:solidFill>
                  <a:srgbClr val="1D649F"/>
                </a:solidFill>
              </a:rPr>
              <a:t>  40 opinii o specyficznych trudnościach w nauce</a:t>
            </a:r>
          </a:p>
          <a:p>
            <a:pPr algn="just"/>
            <a:r>
              <a:rPr lang="pl-PL" sz="2000" b="1" dirty="0" smtClean="0">
                <a:solidFill>
                  <a:srgbClr val="1D649F"/>
                </a:solidFill>
              </a:rPr>
              <a:t> 1041 opinii o objęciu pomocą psychologiczno-pedagogiczną </a:t>
            </a:r>
            <a:br>
              <a:rPr lang="pl-PL" sz="2000" b="1" dirty="0" smtClean="0">
                <a:solidFill>
                  <a:srgbClr val="1D649F"/>
                </a:solidFill>
              </a:rPr>
            </a:br>
            <a:r>
              <a:rPr lang="pl-PL" sz="2000" b="1" dirty="0" smtClean="0">
                <a:solidFill>
                  <a:srgbClr val="1D649F"/>
                </a:solidFill>
              </a:rPr>
              <a:t>w szkole, przedszkolu lub w placówce</a:t>
            </a:r>
          </a:p>
          <a:p>
            <a:pPr marL="444500" indent="-444500" algn="just"/>
            <a:r>
              <a:rPr lang="pl-PL" sz="2000" b="1" dirty="0" smtClean="0">
                <a:solidFill>
                  <a:srgbClr val="1D649F"/>
                </a:solidFill>
              </a:rPr>
              <a:t>33 opinii o potrzebie wczesnego  wspomagania rozwoju dziecka </a:t>
            </a:r>
          </a:p>
          <a:p>
            <a:endParaRPr lang="pl-PL" sz="2000" dirty="0" smtClean="0">
              <a:solidFill>
                <a:srgbClr val="1D649F"/>
              </a:solidFill>
            </a:endParaRPr>
          </a:p>
          <a:p>
            <a:pPr marL="0" indent="0">
              <a:buNone/>
            </a:pPr>
            <a:endParaRPr lang="pl-PL" sz="2000" dirty="0" smtClean="0">
              <a:solidFill>
                <a:srgbClr val="1D649F"/>
              </a:solidFill>
            </a:endParaRP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5" name="Tytuł 3"/>
          <p:cNvSpPr txBox="1">
            <a:spLocks/>
          </p:cNvSpPr>
          <p:nvPr/>
        </p:nvSpPr>
        <p:spPr>
          <a:xfrm>
            <a:off x="609600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3600" b="1" dirty="0" smtClean="0">
                <a:solidFill>
                  <a:srgbClr val="D6E3EE"/>
                </a:solidFill>
              </a:rPr>
              <a:t>Działalność merytoryczna w liczbach</a:t>
            </a:r>
            <a:endParaRPr lang="pl-PL" sz="3600" b="1" dirty="0">
              <a:solidFill>
                <a:srgbClr val="D6E3EE"/>
              </a:solidFill>
            </a:endParaRPr>
          </a:p>
        </p:txBody>
      </p:sp>
      <p:sp>
        <p:nvSpPr>
          <p:cNvPr id="7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18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6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99592" y="2276872"/>
            <a:ext cx="7560840" cy="396044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l-PL" sz="3200" b="1" dirty="0" smtClean="0">
                <a:solidFill>
                  <a:srgbClr val="1D649F"/>
                </a:solidFill>
              </a:rPr>
              <a:t>Zajęcia terapeutyczne indywidualne</a:t>
            </a:r>
          </a:p>
          <a:p>
            <a:endParaRPr lang="pl-PL" dirty="0"/>
          </a:p>
          <a:p>
            <a:r>
              <a:rPr lang="pl-PL" b="1" dirty="0" smtClean="0">
                <a:solidFill>
                  <a:srgbClr val="1D649F"/>
                </a:solidFill>
              </a:rPr>
              <a:t>w zajęciach psychoterapii uczestniczyło 94 dzieci </a:t>
            </a:r>
          </a:p>
          <a:p>
            <a:r>
              <a:rPr lang="pl-PL" b="1" dirty="0">
                <a:solidFill>
                  <a:srgbClr val="1D649F"/>
                </a:solidFill>
              </a:rPr>
              <a:t>n</a:t>
            </a:r>
            <a:r>
              <a:rPr lang="pl-PL" b="1" dirty="0" smtClean="0">
                <a:solidFill>
                  <a:srgbClr val="1D649F"/>
                </a:solidFill>
              </a:rPr>
              <a:t>a terapię pedagogiczną uczęszczało 39 dzieci </a:t>
            </a:r>
          </a:p>
          <a:p>
            <a:r>
              <a:rPr lang="pl-PL" b="1" dirty="0" smtClean="0">
                <a:solidFill>
                  <a:srgbClr val="1D649F"/>
                </a:solidFill>
              </a:rPr>
              <a:t>w terapii logopedycznej wzięło udział 549 dzieci </a:t>
            </a:r>
          </a:p>
          <a:p>
            <a:r>
              <a:rPr lang="pl-PL" b="1" dirty="0" smtClean="0">
                <a:solidFill>
                  <a:srgbClr val="1D649F"/>
                </a:solidFill>
              </a:rPr>
              <a:t>w terapii EEG </a:t>
            </a:r>
            <a:r>
              <a:rPr lang="pl-PL" b="1" dirty="0" err="1" smtClean="0">
                <a:solidFill>
                  <a:srgbClr val="1D649F"/>
                </a:solidFill>
              </a:rPr>
              <a:t>Biofeedback</a:t>
            </a:r>
            <a:r>
              <a:rPr lang="pl-PL" b="1" dirty="0" smtClean="0">
                <a:solidFill>
                  <a:srgbClr val="1D649F"/>
                </a:solidFill>
              </a:rPr>
              <a:t> uczestniczyło 16 dzieci </a:t>
            </a:r>
          </a:p>
          <a:p>
            <a:r>
              <a:rPr lang="pl-PL" b="1" dirty="0" smtClean="0">
                <a:solidFill>
                  <a:srgbClr val="1D649F"/>
                </a:solidFill>
              </a:rPr>
              <a:t>w zajęciach wczesnego wspomagania rozwoju dla dzieci </a:t>
            </a:r>
            <a:br>
              <a:rPr lang="pl-PL" b="1" dirty="0" smtClean="0">
                <a:solidFill>
                  <a:srgbClr val="1D649F"/>
                </a:solidFill>
              </a:rPr>
            </a:br>
            <a:r>
              <a:rPr lang="pl-PL" b="1" dirty="0" smtClean="0">
                <a:solidFill>
                  <a:srgbClr val="1D649F"/>
                </a:solidFill>
              </a:rPr>
              <a:t>0-6 r.ż.  uczestniczyło 20 dzieci </a:t>
            </a:r>
          </a:p>
          <a:p>
            <a:r>
              <a:rPr lang="pl-PL" b="1" dirty="0" smtClean="0">
                <a:solidFill>
                  <a:srgbClr val="1D649F"/>
                </a:solidFill>
              </a:rPr>
              <a:t>testem MOXO zdiagnozowano 125 </a:t>
            </a:r>
            <a:r>
              <a:rPr lang="pl-PL" b="1" dirty="0" smtClean="0">
                <a:solidFill>
                  <a:srgbClr val="1D649F"/>
                </a:solidFill>
              </a:rPr>
              <a:t>dzieci </a:t>
            </a:r>
            <a:endParaRPr lang="pl-PL" b="1" dirty="0">
              <a:solidFill>
                <a:srgbClr val="1D649F"/>
              </a:solidFill>
            </a:endParaRPr>
          </a:p>
        </p:txBody>
      </p:sp>
      <p:sp>
        <p:nvSpPr>
          <p:cNvPr id="6" name="Tytuł 3"/>
          <p:cNvSpPr txBox="1">
            <a:spLocks/>
          </p:cNvSpPr>
          <p:nvPr/>
        </p:nvSpPr>
        <p:spPr>
          <a:xfrm>
            <a:off x="582191" y="476672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3600" b="1" dirty="0" smtClean="0">
                <a:solidFill>
                  <a:srgbClr val="D6E3EE"/>
                </a:solidFill>
              </a:rPr>
              <a:t>Działalność merytoryczna w liczbach</a:t>
            </a:r>
            <a:endParaRPr lang="pl-PL" sz="3600" b="1" dirty="0">
              <a:solidFill>
                <a:srgbClr val="D6E3EE"/>
              </a:solidFill>
            </a:endParaRPr>
          </a:p>
        </p:txBody>
      </p:sp>
      <p:sp>
        <p:nvSpPr>
          <p:cNvPr id="7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19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47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52728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D6E3EE"/>
                </a:solidFill>
              </a:rPr>
              <a:t>Misją Poradni jest:</a:t>
            </a:r>
            <a:endParaRPr lang="pl-PL" sz="4000" b="1" dirty="0">
              <a:solidFill>
                <a:srgbClr val="D6E3EE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619672" y="1340768"/>
            <a:ext cx="52383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   </a:t>
            </a:r>
            <a:r>
              <a:rPr lang="pl-PL" b="1" dirty="0" smtClean="0">
                <a:solidFill>
                  <a:srgbClr val="0065B0"/>
                </a:solidFill>
              </a:rPr>
              <a:t>Pomoc </a:t>
            </a:r>
            <a:r>
              <a:rPr lang="pl-PL" b="1" dirty="0">
                <a:solidFill>
                  <a:srgbClr val="0065B0"/>
                </a:solidFill>
              </a:rPr>
              <a:t>dzieciom, młodzieży,</a:t>
            </a:r>
          </a:p>
          <a:p>
            <a:pPr algn="ctr"/>
            <a:r>
              <a:rPr lang="pl-PL" b="1" dirty="0">
                <a:solidFill>
                  <a:srgbClr val="0065B0"/>
                </a:solidFill>
              </a:rPr>
              <a:t>rodzicom (opiekunom) i nauczycielom</a:t>
            </a:r>
          </a:p>
          <a:p>
            <a:pPr algn="ctr"/>
            <a:r>
              <a:rPr lang="pl-PL" b="1" dirty="0">
                <a:solidFill>
                  <a:srgbClr val="0065B0"/>
                </a:solidFill>
              </a:rPr>
              <a:t>potrzebującym wsparcia, poszukującym</a:t>
            </a:r>
          </a:p>
          <a:p>
            <a:pPr algn="ctr"/>
            <a:r>
              <a:rPr lang="pl-PL" b="1" dirty="0">
                <a:solidFill>
                  <a:srgbClr val="0065B0"/>
                </a:solidFill>
              </a:rPr>
              <a:t>dróg w samorozwoju poprzez wnikliwą</a:t>
            </a:r>
          </a:p>
          <a:p>
            <a:pPr algn="ctr"/>
            <a:r>
              <a:rPr lang="pl-PL" b="1" dirty="0">
                <a:solidFill>
                  <a:srgbClr val="0065B0"/>
                </a:solidFill>
              </a:rPr>
              <a:t>diagnozę psychologiczną, pedagogiczną</a:t>
            </a:r>
          </a:p>
          <a:p>
            <a:pPr algn="ctr"/>
            <a:r>
              <a:rPr lang="pl-PL" b="1" dirty="0">
                <a:solidFill>
                  <a:srgbClr val="0065B0"/>
                </a:solidFill>
              </a:rPr>
              <a:t>i logopedyczną oraz działania</a:t>
            </a:r>
          </a:p>
          <a:p>
            <a:pPr algn="ctr"/>
            <a:r>
              <a:rPr lang="pl-PL" b="1" dirty="0">
                <a:solidFill>
                  <a:srgbClr val="0065B0"/>
                </a:solidFill>
              </a:rPr>
              <a:t>profilaktyczne i doradztwo.</a:t>
            </a:r>
          </a:p>
          <a:p>
            <a:pPr algn="ctr"/>
            <a:r>
              <a:rPr lang="pl-PL" b="1" dirty="0">
                <a:solidFill>
                  <a:srgbClr val="0065B0"/>
                </a:solidFill>
              </a:rPr>
              <a:t>			</a:t>
            </a:r>
          </a:p>
          <a:p>
            <a:pPr algn="ctr"/>
            <a:r>
              <a:rPr lang="pl-PL" b="1" dirty="0">
                <a:solidFill>
                  <a:srgbClr val="0065B0"/>
                </a:solidFill>
              </a:rPr>
              <a:t>Oferujemy każdemu indywidualne</a:t>
            </a:r>
          </a:p>
          <a:p>
            <a:pPr algn="ctr"/>
            <a:r>
              <a:rPr lang="pl-PL" b="1" dirty="0">
                <a:solidFill>
                  <a:srgbClr val="0065B0"/>
                </a:solidFill>
              </a:rPr>
              <a:t>podejście oraz wsparcie w działaniach</a:t>
            </a:r>
          </a:p>
          <a:p>
            <a:pPr algn="ctr"/>
            <a:r>
              <a:rPr lang="pl-PL" b="1" dirty="0">
                <a:solidFill>
                  <a:srgbClr val="0065B0"/>
                </a:solidFill>
              </a:rPr>
              <a:t> wychowawczych rodziców i nauczycieli,</a:t>
            </a:r>
          </a:p>
          <a:p>
            <a:pPr algn="ctr"/>
            <a:r>
              <a:rPr lang="pl-PL" b="1" dirty="0">
                <a:solidFill>
                  <a:srgbClr val="0065B0"/>
                </a:solidFill>
              </a:rPr>
              <a:t>a także pomoc w minimalizowaniu</a:t>
            </a:r>
          </a:p>
          <a:p>
            <a:pPr algn="ctr"/>
            <a:r>
              <a:rPr lang="pl-PL" b="1" dirty="0">
                <a:solidFill>
                  <a:srgbClr val="0065B0"/>
                </a:solidFill>
              </a:rPr>
              <a:t>   nieharmonijności rozwojowych dzieci.</a:t>
            </a:r>
          </a:p>
          <a:p>
            <a:pPr algn="ctr"/>
            <a:r>
              <a:rPr lang="pl-PL" b="1" dirty="0">
                <a:solidFill>
                  <a:srgbClr val="0065B0"/>
                </a:solidFill>
              </a:rPr>
              <a:t>   	</a:t>
            </a:r>
          </a:p>
          <a:p>
            <a:pPr algn="ctr"/>
            <a:r>
              <a:rPr lang="pl-PL" b="1" dirty="0">
                <a:solidFill>
                  <a:srgbClr val="0065B0"/>
                </a:solidFill>
              </a:rPr>
              <a:t>Na bazie wiedzy i umiejętności</a:t>
            </a:r>
          </a:p>
          <a:p>
            <a:pPr algn="ctr"/>
            <a:r>
              <a:rPr lang="pl-PL" b="1" dirty="0">
                <a:solidFill>
                  <a:srgbClr val="0065B0"/>
                </a:solidFill>
              </a:rPr>
              <a:t>   pracowników propagujemy naszą</a:t>
            </a:r>
          </a:p>
          <a:p>
            <a:pPr algn="ctr"/>
            <a:r>
              <a:rPr lang="pl-PL" b="1" dirty="0">
                <a:solidFill>
                  <a:srgbClr val="0065B0"/>
                </a:solidFill>
              </a:rPr>
              <a:t>   placówkę w środowisku lokalnym,</a:t>
            </a:r>
          </a:p>
          <a:p>
            <a:pPr algn="ctr"/>
            <a:r>
              <a:rPr lang="pl-PL" b="1" dirty="0">
                <a:solidFill>
                  <a:srgbClr val="0065B0"/>
                </a:solidFill>
              </a:rPr>
              <a:t>   zachęcając do korzystania z naszej pomocy.</a:t>
            </a:r>
          </a:p>
        </p:txBody>
      </p:sp>
      <p:pic>
        <p:nvPicPr>
          <p:cNvPr id="1026" name="Picture 2" descr="D:\WPB\STRONA INTERNETOWA 2019\Strona internetowa\Strona internetowa\dziewczynka\headerimg-1.png" title="Dziewczynka trzymająca książ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39" y="955601"/>
            <a:ext cx="1481183" cy="203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982174" y="6236518"/>
            <a:ext cx="1161826" cy="365125"/>
          </a:xfrm>
        </p:spPr>
        <p:txBody>
          <a:bodyPr/>
          <a:lstStyle/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2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0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11560" y="1195957"/>
            <a:ext cx="7992888" cy="5223123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pl-PL" sz="2800" b="1" dirty="0" smtClean="0">
                <a:solidFill>
                  <a:srgbClr val="1D649F"/>
                </a:solidFill>
              </a:rPr>
              <a:t>Zajęcia prowadzone w terenie</a:t>
            </a:r>
          </a:p>
          <a:p>
            <a:pPr marL="0" lvl="0" indent="0" algn="ctr">
              <a:buNone/>
            </a:pPr>
            <a:endParaRPr lang="pl-PL" sz="2800" b="1" dirty="0" smtClean="0">
              <a:solidFill>
                <a:srgbClr val="1D649F"/>
              </a:solidFill>
            </a:endParaRPr>
          </a:p>
          <a:p>
            <a:pPr lvl="0" algn="just"/>
            <a:r>
              <a:rPr lang="pl-PL" sz="2200" b="1" dirty="0" smtClean="0">
                <a:solidFill>
                  <a:srgbClr val="1D649F"/>
                </a:solidFill>
              </a:rPr>
              <a:t>zorganizowano </a:t>
            </a:r>
            <a:r>
              <a:rPr lang="pl-PL" sz="2200" b="1" dirty="0">
                <a:solidFill>
                  <a:srgbClr val="1D649F"/>
                </a:solidFill>
              </a:rPr>
              <a:t>zajęcia </a:t>
            </a:r>
            <a:r>
              <a:rPr lang="pl-PL" sz="2200" b="1" dirty="0" err="1">
                <a:solidFill>
                  <a:srgbClr val="1D649F"/>
                </a:solidFill>
              </a:rPr>
              <a:t>psychoedukacyjne</a:t>
            </a:r>
            <a:r>
              <a:rPr lang="pl-PL" sz="2200" b="1" dirty="0">
                <a:solidFill>
                  <a:srgbClr val="1D649F"/>
                </a:solidFill>
              </a:rPr>
              <a:t> w szkołach </a:t>
            </a:r>
            <a:r>
              <a:rPr lang="pl-PL" sz="2200" b="1" dirty="0" smtClean="0">
                <a:solidFill>
                  <a:srgbClr val="1D649F"/>
                </a:solidFill>
              </a:rPr>
              <a:t>dla 2360 dzieci  </a:t>
            </a:r>
            <a:br>
              <a:rPr lang="pl-PL" sz="2200" b="1" dirty="0" smtClean="0">
                <a:solidFill>
                  <a:srgbClr val="1D649F"/>
                </a:solidFill>
              </a:rPr>
            </a:br>
            <a:r>
              <a:rPr lang="pl-PL" sz="2200" b="1" dirty="0" smtClean="0">
                <a:solidFill>
                  <a:srgbClr val="1D649F"/>
                </a:solidFill>
              </a:rPr>
              <a:t>i młodzieży</a:t>
            </a:r>
          </a:p>
          <a:p>
            <a:pPr lvl="0" algn="just"/>
            <a:r>
              <a:rPr lang="pl-PL" sz="2200" b="1" dirty="0">
                <a:solidFill>
                  <a:srgbClr val="1D649F"/>
                </a:solidFill>
              </a:rPr>
              <a:t>pracownicy Poradni udzielili </a:t>
            </a:r>
            <a:r>
              <a:rPr lang="pl-PL" sz="2200" b="1" dirty="0" smtClean="0">
                <a:solidFill>
                  <a:srgbClr val="1D649F"/>
                </a:solidFill>
              </a:rPr>
              <a:t>1595 </a:t>
            </a:r>
            <a:r>
              <a:rPr lang="pl-PL" sz="2200" b="1" dirty="0">
                <a:solidFill>
                  <a:srgbClr val="1D649F"/>
                </a:solidFill>
              </a:rPr>
              <a:t>porad po badaniach przesiewowych dzieci 6–letnich </a:t>
            </a:r>
            <a:r>
              <a:rPr lang="pl-PL" sz="2200" b="1" dirty="0" smtClean="0">
                <a:solidFill>
                  <a:srgbClr val="1D649F"/>
                </a:solidFill>
              </a:rPr>
              <a:t>i 5-letnich</a:t>
            </a:r>
          </a:p>
          <a:p>
            <a:pPr lvl="0" algn="just"/>
            <a:r>
              <a:rPr lang="pl-PL" sz="2200" b="1" dirty="0" smtClean="0">
                <a:solidFill>
                  <a:srgbClr val="1D649F"/>
                </a:solidFill>
              </a:rPr>
              <a:t>udzielono 3236 </a:t>
            </a:r>
            <a:r>
              <a:rPr lang="pl-PL" sz="2200" b="1" dirty="0">
                <a:solidFill>
                  <a:srgbClr val="1D649F"/>
                </a:solidFill>
              </a:rPr>
              <a:t>indywidualnych porad i konsultacji dla rodziców </a:t>
            </a:r>
            <a:r>
              <a:rPr lang="pl-PL" sz="2200" b="1" dirty="0" smtClean="0">
                <a:solidFill>
                  <a:srgbClr val="1D649F"/>
                </a:solidFill>
              </a:rPr>
              <a:t/>
            </a:r>
            <a:br>
              <a:rPr lang="pl-PL" sz="2200" b="1" dirty="0" smtClean="0">
                <a:solidFill>
                  <a:srgbClr val="1D649F"/>
                </a:solidFill>
              </a:rPr>
            </a:br>
            <a:r>
              <a:rPr lang="pl-PL" sz="2200" b="1" dirty="0" smtClean="0">
                <a:solidFill>
                  <a:srgbClr val="1D649F"/>
                </a:solidFill>
              </a:rPr>
              <a:t>i nauczycieli</a:t>
            </a:r>
          </a:p>
          <a:p>
            <a:pPr algn="just"/>
            <a:r>
              <a:rPr lang="pl-PL" sz="2200" b="1" dirty="0">
                <a:solidFill>
                  <a:srgbClr val="1D649F"/>
                </a:solidFill>
              </a:rPr>
              <a:t>pracownicy </a:t>
            </a:r>
            <a:r>
              <a:rPr lang="pl-PL" sz="2200" b="1" dirty="0" smtClean="0">
                <a:solidFill>
                  <a:srgbClr val="1D649F"/>
                </a:solidFill>
              </a:rPr>
              <a:t>wygłosili 21 </a:t>
            </a:r>
            <a:r>
              <a:rPr lang="pl-PL" sz="2200" b="1" dirty="0">
                <a:solidFill>
                  <a:srgbClr val="1D649F"/>
                </a:solidFill>
              </a:rPr>
              <a:t>prelekcji dla </a:t>
            </a:r>
            <a:r>
              <a:rPr lang="pl-PL" sz="2200" b="1" dirty="0" smtClean="0">
                <a:solidFill>
                  <a:srgbClr val="1D649F"/>
                </a:solidFill>
              </a:rPr>
              <a:t>rodziców</a:t>
            </a:r>
          </a:p>
          <a:p>
            <a:pPr lvl="0" algn="just"/>
            <a:r>
              <a:rPr lang="pl-PL" sz="2200" b="1" dirty="0">
                <a:solidFill>
                  <a:srgbClr val="1D649F"/>
                </a:solidFill>
              </a:rPr>
              <a:t>na zaproszenie Dyrektorów szkół pracownicy uczestniczyli w </a:t>
            </a:r>
            <a:r>
              <a:rPr lang="pl-PL" sz="2200" b="1" dirty="0" smtClean="0">
                <a:solidFill>
                  <a:srgbClr val="1D649F"/>
                </a:solidFill>
              </a:rPr>
              <a:t>8 posiedzeniach  Rad </a:t>
            </a:r>
            <a:r>
              <a:rPr lang="pl-PL" sz="2200" b="1" dirty="0">
                <a:solidFill>
                  <a:srgbClr val="1D649F"/>
                </a:solidFill>
              </a:rPr>
              <a:t>Pedagogicznych w tym jako partnerzy podczas ewaluacji szkół </a:t>
            </a:r>
            <a:endParaRPr lang="pl-PL" sz="2200" b="1" dirty="0" smtClean="0">
              <a:solidFill>
                <a:srgbClr val="1D649F"/>
              </a:solidFill>
            </a:endParaRPr>
          </a:p>
          <a:p>
            <a:pPr algn="just"/>
            <a:r>
              <a:rPr lang="pl-PL" sz="2200" b="1" dirty="0">
                <a:solidFill>
                  <a:srgbClr val="1D649F"/>
                </a:solidFill>
              </a:rPr>
              <a:t>w </a:t>
            </a:r>
            <a:r>
              <a:rPr lang="pl-PL" sz="2200" b="1" dirty="0" smtClean="0">
                <a:solidFill>
                  <a:srgbClr val="1D649F"/>
                </a:solidFill>
              </a:rPr>
              <a:t>prelekcjach uczestniczyło 666 rodziców</a:t>
            </a:r>
          </a:p>
          <a:p>
            <a:pPr algn="just"/>
            <a:r>
              <a:rPr lang="pl-PL" sz="2200" b="1" dirty="0">
                <a:solidFill>
                  <a:srgbClr val="1D649F"/>
                </a:solidFill>
              </a:rPr>
              <a:t>w zajęciach aktywizujących do wyboru kierunku kształcenia i zawodu udział wzięło </a:t>
            </a:r>
            <a:r>
              <a:rPr lang="pl-PL" sz="2200" b="1" dirty="0" smtClean="0">
                <a:solidFill>
                  <a:srgbClr val="1D649F"/>
                </a:solidFill>
              </a:rPr>
              <a:t>171 uczniów</a:t>
            </a:r>
          </a:p>
          <a:p>
            <a:pPr marL="0" indent="0">
              <a:buNone/>
            </a:pPr>
            <a:endParaRPr lang="pl-PL" sz="18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pl-PL" sz="18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l-PL" sz="18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endParaRPr lang="pl-PL" sz="18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endParaRPr lang="pl-PL" sz="1800" b="1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pl-PL" sz="18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pl-PL" sz="18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endParaRPr lang="pl-PL" sz="1800" b="1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pl-PL" sz="18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pl-PL" sz="18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endParaRPr lang="pl-PL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endParaRPr lang="pl-PL" b="1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80920" cy="1008112"/>
          </a:xfrm>
        </p:spPr>
        <p:txBody>
          <a:bodyPr>
            <a:normAutofit fontScale="90000"/>
          </a:bodyPr>
          <a:lstStyle/>
          <a:p>
            <a:r>
              <a:rPr lang="pl-PL" sz="4000" b="1" dirty="0">
                <a:solidFill>
                  <a:srgbClr val="D6E3EE"/>
                </a:solidFill>
              </a:rPr>
              <a:t>Działalność merytoryczna w liczbach</a:t>
            </a:r>
            <a:r>
              <a:rPr lang="pl-PL" b="1" dirty="0">
                <a:solidFill>
                  <a:srgbClr val="D6E3EE"/>
                </a:solidFill>
              </a:rPr>
              <a:t/>
            </a:r>
            <a:br>
              <a:rPr lang="pl-PL" b="1" dirty="0">
                <a:solidFill>
                  <a:srgbClr val="D6E3EE"/>
                </a:solidFill>
              </a:rPr>
            </a:br>
            <a:endParaRPr lang="pl-PL" dirty="0"/>
          </a:p>
        </p:txBody>
      </p:sp>
      <p:sp>
        <p:nvSpPr>
          <p:cNvPr id="6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20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12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43885" y="1916832"/>
            <a:ext cx="8136904" cy="41764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rgbClr val="1D649F"/>
                </a:solidFill>
              </a:rPr>
              <a:t>Zrealizowano </a:t>
            </a:r>
            <a:r>
              <a:rPr lang="pl-PL" b="1" dirty="0">
                <a:solidFill>
                  <a:srgbClr val="1D649F"/>
                </a:solidFill>
              </a:rPr>
              <a:t>z wykorzystaniem metod i technik </a:t>
            </a:r>
            <a:r>
              <a:rPr lang="pl-PL" b="1" dirty="0" smtClean="0">
                <a:solidFill>
                  <a:srgbClr val="1D649F"/>
                </a:solidFill>
              </a:rPr>
              <a:t>     kształcenia </a:t>
            </a:r>
            <a:r>
              <a:rPr lang="pl-PL" b="1" dirty="0">
                <a:solidFill>
                  <a:srgbClr val="1D649F"/>
                </a:solidFill>
              </a:rPr>
              <a:t>na odległość (forma zmieniona ze względu na stan epidemii Covid-19</a:t>
            </a:r>
            <a:r>
              <a:rPr lang="pl-PL" b="1" dirty="0" smtClean="0">
                <a:solidFill>
                  <a:srgbClr val="1D649F"/>
                </a:solidFill>
              </a:rPr>
              <a:t>) </a:t>
            </a:r>
          </a:p>
          <a:p>
            <a:pPr marL="0" indent="0">
              <a:buNone/>
            </a:pPr>
            <a:endParaRPr lang="pl-PL" b="1" dirty="0" smtClean="0">
              <a:solidFill>
                <a:srgbClr val="1D649F"/>
              </a:solidFill>
            </a:endParaRPr>
          </a:p>
          <a:p>
            <a:r>
              <a:rPr lang="pl-PL" b="1" dirty="0" smtClean="0">
                <a:solidFill>
                  <a:srgbClr val="1D649F"/>
                </a:solidFill>
              </a:rPr>
              <a:t>1 warsztaty dla uczniów z zakresu doradztwa zawodowego</a:t>
            </a:r>
          </a:p>
          <a:p>
            <a:r>
              <a:rPr lang="pl-PL" b="1" dirty="0" smtClean="0">
                <a:solidFill>
                  <a:srgbClr val="1D649F"/>
                </a:solidFill>
              </a:rPr>
              <a:t>1 zajęcia warsztatowe dla uczniów</a:t>
            </a:r>
            <a:endParaRPr lang="pl-PL" b="1" dirty="0">
              <a:solidFill>
                <a:srgbClr val="1D649F"/>
              </a:solidFill>
            </a:endParaRPr>
          </a:p>
          <a:p>
            <a:r>
              <a:rPr lang="pl-PL" b="1" dirty="0" smtClean="0">
                <a:solidFill>
                  <a:srgbClr val="1D649F"/>
                </a:solidFill>
              </a:rPr>
              <a:t>3 prelekcje dla rodziców w formie prezentacji i artykułu </a:t>
            </a:r>
            <a:r>
              <a:rPr lang="pl-PL" b="1" dirty="0" err="1" smtClean="0">
                <a:solidFill>
                  <a:srgbClr val="1D649F"/>
                </a:solidFill>
              </a:rPr>
              <a:t>psychoedukacyjnego</a:t>
            </a:r>
            <a:endParaRPr lang="pl-PL" b="1" dirty="0" smtClean="0">
              <a:solidFill>
                <a:srgbClr val="1D649F"/>
              </a:solidFill>
            </a:endParaRPr>
          </a:p>
          <a:p>
            <a:r>
              <a:rPr lang="pl-PL" b="1" dirty="0" smtClean="0">
                <a:solidFill>
                  <a:srgbClr val="1D649F"/>
                </a:solidFill>
              </a:rPr>
              <a:t>1  wideokonferencja on-line dla nauczycieli </a:t>
            </a:r>
          </a:p>
          <a:p>
            <a:r>
              <a:rPr lang="pl-PL" b="1" dirty="0" smtClean="0">
                <a:solidFill>
                  <a:srgbClr val="1D649F"/>
                </a:solidFill>
              </a:rPr>
              <a:t>1 spotkanie on-line za pomocą platformy internetowej </a:t>
            </a:r>
            <a:r>
              <a:rPr lang="pl-PL" b="1" dirty="0" err="1" smtClean="0">
                <a:solidFill>
                  <a:srgbClr val="1D649F"/>
                </a:solidFill>
              </a:rPr>
              <a:t>Youtube</a:t>
            </a:r>
            <a:r>
              <a:rPr lang="pl-PL" b="1" dirty="0" smtClean="0">
                <a:solidFill>
                  <a:srgbClr val="1D649F"/>
                </a:solidFill>
              </a:rPr>
              <a:t> dla nauczycieli </a:t>
            </a:r>
          </a:p>
          <a:p>
            <a:endParaRPr lang="pl-PL" b="1" dirty="0" smtClean="0">
              <a:solidFill>
                <a:srgbClr val="1D649F"/>
              </a:solidFill>
            </a:endParaRPr>
          </a:p>
          <a:p>
            <a:endParaRPr lang="pl-PL" dirty="0">
              <a:solidFill>
                <a:srgbClr val="1D649F"/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252728"/>
          </a:xfrm>
        </p:spPr>
        <p:txBody>
          <a:bodyPr>
            <a:noAutofit/>
          </a:bodyPr>
          <a:lstStyle/>
          <a:p>
            <a:r>
              <a:rPr lang="pl-PL" sz="3600" b="1" dirty="0">
                <a:solidFill>
                  <a:srgbClr val="D6E3EE"/>
                </a:solidFill>
              </a:rPr>
              <a:t>Działalność merytoryczna w liczbach</a:t>
            </a:r>
          </a:p>
        </p:txBody>
      </p:sp>
      <p:sp>
        <p:nvSpPr>
          <p:cNvPr id="5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21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08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27584" y="2348880"/>
            <a:ext cx="7735502" cy="3887638"/>
          </a:xfrm>
        </p:spPr>
        <p:txBody>
          <a:bodyPr>
            <a:normAutofit fontScale="92500"/>
          </a:bodyPr>
          <a:lstStyle/>
          <a:p>
            <a:pPr algn="just"/>
            <a:r>
              <a:rPr lang="pl-PL" b="1" dirty="0">
                <a:solidFill>
                  <a:srgbClr val="1D649F"/>
                </a:solidFill>
              </a:rPr>
              <a:t>szkoleniowe rady </a:t>
            </a:r>
            <a:r>
              <a:rPr lang="pl-PL" b="1" dirty="0" smtClean="0">
                <a:solidFill>
                  <a:srgbClr val="1D649F"/>
                </a:solidFill>
              </a:rPr>
              <a:t>edukacyjne </a:t>
            </a:r>
            <a:r>
              <a:rPr lang="pl-PL" b="1" dirty="0">
                <a:solidFill>
                  <a:srgbClr val="1D649F"/>
                </a:solidFill>
              </a:rPr>
              <a:t>do indywidualnych potrzeb </a:t>
            </a:r>
            <a:r>
              <a:rPr lang="pl-PL" b="1" dirty="0" smtClean="0">
                <a:solidFill>
                  <a:srgbClr val="1D649F"/>
                </a:solidFill>
              </a:rPr>
              <a:t/>
            </a:r>
            <a:br>
              <a:rPr lang="pl-PL" b="1" dirty="0" smtClean="0">
                <a:solidFill>
                  <a:srgbClr val="1D649F"/>
                </a:solidFill>
              </a:rPr>
            </a:br>
            <a:r>
              <a:rPr lang="pl-PL" b="1" dirty="0" smtClean="0">
                <a:solidFill>
                  <a:srgbClr val="1D649F"/>
                </a:solidFill>
              </a:rPr>
              <a:t>i </a:t>
            </a:r>
            <a:r>
              <a:rPr lang="pl-PL" b="1" dirty="0">
                <a:solidFill>
                  <a:srgbClr val="1D649F"/>
                </a:solidFill>
              </a:rPr>
              <a:t>możliwości psychofizyczno-pedagogiczne przeprowadzono w  </a:t>
            </a:r>
            <a:r>
              <a:rPr lang="pl-PL" b="1" dirty="0" smtClean="0">
                <a:solidFill>
                  <a:srgbClr val="1D649F"/>
                </a:solidFill>
              </a:rPr>
              <a:t>7 placówkach</a:t>
            </a:r>
          </a:p>
          <a:p>
            <a:pPr algn="just"/>
            <a:r>
              <a:rPr lang="pl-PL" b="1" dirty="0">
                <a:solidFill>
                  <a:srgbClr val="1D649F"/>
                </a:solidFill>
              </a:rPr>
              <a:t>badania przesiewowe prowadzono w </a:t>
            </a:r>
            <a:r>
              <a:rPr lang="pl-PL" b="1" dirty="0" smtClean="0">
                <a:solidFill>
                  <a:srgbClr val="1D649F"/>
                </a:solidFill>
              </a:rPr>
              <a:t>61 placówkach</a:t>
            </a:r>
          </a:p>
          <a:p>
            <a:pPr algn="just"/>
            <a:r>
              <a:rPr lang="pl-PL" b="1" dirty="0" smtClean="0">
                <a:solidFill>
                  <a:srgbClr val="1D649F"/>
                </a:solidFill>
              </a:rPr>
              <a:t>opinie </a:t>
            </a:r>
            <a:r>
              <a:rPr lang="pl-PL" b="1" dirty="0">
                <a:solidFill>
                  <a:srgbClr val="1D649F"/>
                </a:solidFill>
              </a:rPr>
              <a:t>o potrzebie dostosowania wymagań edukacyjnych uczniów wydano dla </a:t>
            </a:r>
            <a:r>
              <a:rPr lang="pl-PL" b="1" dirty="0" smtClean="0">
                <a:solidFill>
                  <a:srgbClr val="1D649F"/>
                </a:solidFill>
              </a:rPr>
              <a:t>99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smtClean="0">
                <a:solidFill>
                  <a:srgbClr val="1D649F"/>
                </a:solidFill>
              </a:rPr>
              <a:t>placówek</a:t>
            </a:r>
          </a:p>
          <a:p>
            <a:pPr algn="just"/>
            <a:r>
              <a:rPr lang="pl-PL" b="1" dirty="0">
                <a:solidFill>
                  <a:srgbClr val="1D649F"/>
                </a:solidFill>
              </a:rPr>
              <a:t>opinie o potrzebie objęcia uczniów pomocą psychologiczno-pedagogiczną wydano dla </a:t>
            </a:r>
            <a:r>
              <a:rPr lang="pl-PL" b="1" dirty="0" smtClean="0">
                <a:solidFill>
                  <a:srgbClr val="1D649F"/>
                </a:solidFill>
              </a:rPr>
              <a:t>197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smtClean="0">
                <a:solidFill>
                  <a:srgbClr val="1D649F"/>
                </a:solidFill>
              </a:rPr>
              <a:t>placówek</a:t>
            </a:r>
          </a:p>
          <a:p>
            <a:pPr algn="just"/>
            <a:r>
              <a:rPr lang="pl-PL" b="1" dirty="0">
                <a:solidFill>
                  <a:srgbClr val="1D649F"/>
                </a:solidFill>
              </a:rPr>
              <a:t>zajęcia warsztatowe prowadzono w </a:t>
            </a:r>
            <a:r>
              <a:rPr lang="pl-PL" b="1" dirty="0" smtClean="0">
                <a:solidFill>
                  <a:srgbClr val="1D649F"/>
                </a:solidFill>
              </a:rPr>
              <a:t>53 szkołach</a:t>
            </a:r>
          </a:p>
          <a:p>
            <a:pPr algn="just"/>
            <a:r>
              <a:rPr lang="pl-PL" b="1" dirty="0">
                <a:solidFill>
                  <a:srgbClr val="1D649F"/>
                </a:solidFill>
              </a:rPr>
              <a:t>prelekcje dla rodziców w </a:t>
            </a:r>
            <a:r>
              <a:rPr lang="pl-PL" b="1" dirty="0" smtClean="0">
                <a:solidFill>
                  <a:srgbClr val="1D649F"/>
                </a:solidFill>
              </a:rPr>
              <a:t>17 szkołach</a:t>
            </a:r>
          </a:p>
          <a:p>
            <a:endParaRPr lang="pl-PL" b="1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pl-PL" b="1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pl-PL" b="1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pl-PL" b="1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pl-PL" b="1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pl-PL" b="1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58400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solidFill>
                  <a:srgbClr val="D6E3EE"/>
                </a:solidFill>
              </a:rPr>
              <a:t>Organizowanie</a:t>
            </a:r>
            <a:r>
              <a:rPr lang="pl-PL" sz="3200" dirty="0" smtClean="0">
                <a:solidFill>
                  <a:srgbClr val="D6E3EE"/>
                </a:solidFill>
              </a:rPr>
              <a:t> </a:t>
            </a:r>
            <a:r>
              <a:rPr lang="pl-PL" sz="3200" b="1" dirty="0" smtClean="0">
                <a:solidFill>
                  <a:srgbClr val="D6E3EE"/>
                </a:solidFill>
              </a:rPr>
              <a:t>i prowadzenie wspomagania przedszkoli, szkół i placówek</a:t>
            </a:r>
            <a:endParaRPr lang="pl-PL" sz="3200" b="1" dirty="0">
              <a:solidFill>
                <a:srgbClr val="D6E3EE"/>
              </a:solidFill>
            </a:endParaRPr>
          </a:p>
        </p:txBody>
      </p:sp>
      <p:sp>
        <p:nvSpPr>
          <p:cNvPr id="5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22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014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146761"/>
              </p:ext>
            </p:extLst>
          </p:nvPr>
        </p:nvGraphicFramePr>
        <p:xfrm>
          <a:off x="395536" y="1772819"/>
          <a:ext cx="8307051" cy="4563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410"/>
                <a:gridCol w="6552382"/>
                <a:gridCol w="1178259"/>
              </a:tblGrid>
              <a:tr h="584679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solidFill>
                            <a:srgbClr val="1D649F"/>
                          </a:solidFill>
                        </a:rPr>
                        <a:t>Lp.</a:t>
                      </a:r>
                      <a:endParaRPr lang="pl-PL" sz="2000" dirty="0">
                        <a:solidFill>
                          <a:srgbClr val="1D649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solidFill>
                            <a:srgbClr val="1D649F"/>
                          </a:solidFill>
                        </a:rPr>
                        <a:t>Rodzaj wydanego orzeczenia</a:t>
                      </a:r>
                      <a:endParaRPr lang="pl-PL" sz="2000" dirty="0">
                        <a:solidFill>
                          <a:srgbClr val="1D649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solidFill>
                            <a:srgbClr val="1D649F"/>
                          </a:solidFill>
                        </a:rPr>
                        <a:t>Ogółem</a:t>
                      </a:r>
                      <a:endParaRPr lang="pl-PL" sz="2000" dirty="0">
                        <a:solidFill>
                          <a:srgbClr val="1D649F"/>
                        </a:solidFill>
                      </a:endParaRPr>
                    </a:p>
                  </a:txBody>
                  <a:tcPr anchor="ctr"/>
                </a:tc>
              </a:tr>
              <a:tr h="38790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b="1" dirty="0" smtClean="0">
                          <a:solidFill>
                            <a:srgbClr val="1D649F"/>
                          </a:solidFill>
                          <a:latin typeface="+mn-lt"/>
                        </a:rPr>
                        <a:t>1</a:t>
                      </a:r>
                      <a:endParaRPr lang="pl-PL" sz="1800" b="1" dirty="0">
                        <a:solidFill>
                          <a:srgbClr val="1D649F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1D649F"/>
                          </a:solidFill>
                          <a:effectLst/>
                          <a:latin typeface="+mn-lt"/>
                        </a:rPr>
                        <a:t>Niesłyszących i </a:t>
                      </a:r>
                      <a:r>
                        <a:rPr lang="pl-PL" sz="1600" b="1" dirty="0" smtClean="0">
                          <a:solidFill>
                            <a:srgbClr val="1D649F"/>
                          </a:solidFill>
                          <a:effectLst/>
                          <a:latin typeface="+mn-lt"/>
                        </a:rPr>
                        <a:t>słabosłyszących</a:t>
                      </a:r>
                      <a:endParaRPr lang="pl-PL" sz="1600" b="1" dirty="0">
                        <a:solidFill>
                          <a:srgbClr val="1D649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3" marR="52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1" dirty="0" smtClean="0">
                          <a:solidFill>
                            <a:srgbClr val="1D649F"/>
                          </a:solidFill>
                          <a:latin typeface="+mj-lt"/>
                        </a:rPr>
                        <a:t>15</a:t>
                      </a:r>
                      <a:endParaRPr lang="pl-PL" sz="1800" b="1" dirty="0">
                        <a:solidFill>
                          <a:srgbClr val="1D649F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8790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b="1" dirty="0" smtClean="0">
                          <a:solidFill>
                            <a:srgbClr val="1D649F"/>
                          </a:solidFill>
                          <a:latin typeface="+mn-lt"/>
                        </a:rPr>
                        <a:t>2</a:t>
                      </a:r>
                      <a:endParaRPr lang="pl-PL" sz="1800" b="1" dirty="0">
                        <a:solidFill>
                          <a:srgbClr val="1D649F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1D649F"/>
                          </a:solidFill>
                          <a:effectLst/>
                          <a:latin typeface="+mn-lt"/>
                        </a:rPr>
                        <a:t>Niewidomych i słabowidzących</a:t>
                      </a:r>
                      <a:endParaRPr lang="pl-PL" sz="1600" b="1" dirty="0">
                        <a:solidFill>
                          <a:srgbClr val="1D649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3" marR="52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1" dirty="0" smtClean="0">
                          <a:solidFill>
                            <a:srgbClr val="1D649F"/>
                          </a:solidFill>
                          <a:latin typeface="+mj-lt"/>
                        </a:rPr>
                        <a:t>17</a:t>
                      </a:r>
                      <a:endParaRPr lang="pl-PL" sz="1800" b="1" dirty="0">
                        <a:solidFill>
                          <a:srgbClr val="1D649F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8790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b="1" dirty="0" smtClean="0">
                          <a:solidFill>
                            <a:srgbClr val="1D649F"/>
                          </a:solidFill>
                          <a:latin typeface="+mn-lt"/>
                        </a:rPr>
                        <a:t>3</a:t>
                      </a:r>
                      <a:endParaRPr lang="pl-PL" sz="1800" b="1" dirty="0">
                        <a:solidFill>
                          <a:srgbClr val="1D649F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1D649F"/>
                          </a:solidFill>
                          <a:effectLst/>
                          <a:latin typeface="+mn-lt"/>
                        </a:rPr>
                        <a:t>Z </a:t>
                      </a:r>
                      <a:r>
                        <a:rPr lang="pl-PL" sz="1600" b="1" dirty="0" smtClean="0">
                          <a:solidFill>
                            <a:srgbClr val="1D649F"/>
                          </a:solidFill>
                          <a:effectLst/>
                          <a:latin typeface="+mn-lt"/>
                        </a:rPr>
                        <a:t>niepełnosprawnością intelektualną </a:t>
                      </a:r>
                      <a:r>
                        <a:rPr lang="pl-PL" sz="1600" b="1" dirty="0">
                          <a:solidFill>
                            <a:srgbClr val="1D649F"/>
                          </a:solidFill>
                          <a:effectLst/>
                          <a:latin typeface="+mn-lt"/>
                        </a:rPr>
                        <a:t>w stopniu lekkim</a:t>
                      </a:r>
                      <a:endParaRPr lang="pl-PL" sz="1600" b="1" dirty="0">
                        <a:solidFill>
                          <a:srgbClr val="1D649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3" marR="52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1" dirty="0" smtClean="0">
                          <a:solidFill>
                            <a:srgbClr val="1D649F"/>
                          </a:solidFill>
                          <a:latin typeface="+mj-lt"/>
                        </a:rPr>
                        <a:t>45</a:t>
                      </a:r>
                      <a:endParaRPr lang="pl-PL" sz="1800" b="1" dirty="0">
                        <a:solidFill>
                          <a:srgbClr val="1D649F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8790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b="1" dirty="0" smtClean="0">
                          <a:solidFill>
                            <a:srgbClr val="1D649F"/>
                          </a:solidFill>
                          <a:latin typeface="+mn-lt"/>
                        </a:rPr>
                        <a:t>4</a:t>
                      </a:r>
                      <a:endParaRPr lang="pl-PL" sz="1800" b="1" dirty="0">
                        <a:solidFill>
                          <a:srgbClr val="1D649F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solidFill>
                            <a:srgbClr val="1D649F"/>
                          </a:solidFill>
                          <a:effectLst/>
                          <a:latin typeface="+mn-lt"/>
                        </a:rPr>
                        <a:t>Z niepełnosprawnością</a:t>
                      </a:r>
                      <a:r>
                        <a:rPr lang="pl-PL" sz="1600" b="1" baseline="0" dirty="0" smtClean="0">
                          <a:solidFill>
                            <a:srgbClr val="1D649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600" b="1" dirty="0" smtClean="0">
                          <a:solidFill>
                            <a:srgbClr val="1D649F"/>
                          </a:solidFill>
                          <a:effectLst/>
                          <a:latin typeface="+mn-lt"/>
                        </a:rPr>
                        <a:t>intelektualną </a:t>
                      </a:r>
                      <a:r>
                        <a:rPr lang="pl-PL" sz="1600" b="1" dirty="0">
                          <a:solidFill>
                            <a:srgbClr val="1D649F"/>
                          </a:solidFill>
                          <a:effectLst/>
                          <a:latin typeface="+mn-lt"/>
                        </a:rPr>
                        <a:t>w stopniu umiarkowanym lub znacznym </a:t>
                      </a:r>
                      <a:endParaRPr lang="pl-PL" sz="1600" b="1" dirty="0">
                        <a:solidFill>
                          <a:srgbClr val="1D649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3" marR="52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1" dirty="0" smtClean="0">
                          <a:solidFill>
                            <a:srgbClr val="1D649F"/>
                          </a:solidFill>
                          <a:latin typeface="+mj-lt"/>
                        </a:rPr>
                        <a:t>27</a:t>
                      </a:r>
                      <a:endParaRPr lang="pl-PL" sz="1800" b="1" dirty="0">
                        <a:solidFill>
                          <a:srgbClr val="1D649F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8790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b="1" dirty="0" smtClean="0">
                          <a:solidFill>
                            <a:srgbClr val="1D649F"/>
                          </a:solidFill>
                          <a:latin typeface="+mn-lt"/>
                        </a:rPr>
                        <a:t>5</a:t>
                      </a:r>
                      <a:endParaRPr lang="pl-PL" sz="1800" b="1" dirty="0">
                        <a:solidFill>
                          <a:srgbClr val="1D649F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1D649F"/>
                          </a:solidFill>
                          <a:effectLst/>
                          <a:latin typeface="+mn-lt"/>
                        </a:rPr>
                        <a:t>Z niepełnosprawnością sprzężoną</a:t>
                      </a:r>
                      <a:endParaRPr lang="pl-PL" sz="1600" b="1" dirty="0">
                        <a:solidFill>
                          <a:srgbClr val="1D649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3" marR="52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1" dirty="0" smtClean="0">
                          <a:solidFill>
                            <a:srgbClr val="1D649F"/>
                          </a:solidFill>
                          <a:latin typeface="+mj-lt"/>
                        </a:rPr>
                        <a:t>28</a:t>
                      </a:r>
                      <a:endParaRPr lang="pl-PL" sz="1800" b="1" dirty="0">
                        <a:solidFill>
                          <a:srgbClr val="1D649F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8790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b="1" dirty="0" smtClean="0">
                          <a:solidFill>
                            <a:srgbClr val="1D649F"/>
                          </a:solidFill>
                          <a:latin typeface="+mn-lt"/>
                        </a:rPr>
                        <a:t>6</a:t>
                      </a:r>
                      <a:endParaRPr lang="pl-PL" sz="1800" b="1" dirty="0">
                        <a:solidFill>
                          <a:srgbClr val="1D649F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1D649F"/>
                          </a:solidFill>
                          <a:effectLst/>
                          <a:latin typeface="+mn-lt"/>
                        </a:rPr>
                        <a:t>Zagrożonych niedostosowaniem społecznym</a:t>
                      </a:r>
                      <a:endParaRPr lang="pl-PL" sz="1600" b="1" dirty="0">
                        <a:solidFill>
                          <a:srgbClr val="1D649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3" marR="52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1" dirty="0" smtClean="0">
                          <a:solidFill>
                            <a:srgbClr val="1D649F"/>
                          </a:solidFill>
                          <a:latin typeface="+mj-lt"/>
                        </a:rPr>
                        <a:t>10</a:t>
                      </a:r>
                      <a:endParaRPr lang="pl-PL" sz="1800" b="1" dirty="0">
                        <a:solidFill>
                          <a:srgbClr val="1D649F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8790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b="1" dirty="0" smtClean="0">
                          <a:solidFill>
                            <a:srgbClr val="1D649F"/>
                          </a:solidFill>
                          <a:latin typeface="+mn-lt"/>
                        </a:rPr>
                        <a:t>7</a:t>
                      </a:r>
                      <a:endParaRPr lang="pl-PL" sz="1800" b="1" dirty="0">
                        <a:solidFill>
                          <a:srgbClr val="1D649F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1D649F"/>
                          </a:solidFill>
                          <a:effectLst/>
                          <a:latin typeface="+mn-lt"/>
                        </a:rPr>
                        <a:t>Niedostosowanych społecznie</a:t>
                      </a:r>
                      <a:endParaRPr lang="pl-PL" sz="1600" b="1" dirty="0">
                        <a:solidFill>
                          <a:srgbClr val="1D649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3" marR="52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1" dirty="0" smtClean="0">
                          <a:solidFill>
                            <a:srgbClr val="1D649F"/>
                          </a:solidFill>
                          <a:latin typeface="+mj-lt"/>
                        </a:rPr>
                        <a:t>0</a:t>
                      </a:r>
                      <a:endParaRPr lang="pl-PL" sz="1800" b="1" dirty="0">
                        <a:solidFill>
                          <a:srgbClr val="1D649F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8790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b="1" dirty="0" smtClean="0">
                          <a:solidFill>
                            <a:srgbClr val="1D649F"/>
                          </a:solidFill>
                          <a:latin typeface="+mn-lt"/>
                        </a:rPr>
                        <a:t>8</a:t>
                      </a:r>
                      <a:endParaRPr lang="pl-PL" sz="1800" b="1" dirty="0">
                        <a:solidFill>
                          <a:srgbClr val="1D649F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1D649F"/>
                          </a:solidFill>
                          <a:effectLst/>
                          <a:latin typeface="+mn-lt"/>
                        </a:rPr>
                        <a:t>O potrzebie </a:t>
                      </a:r>
                      <a:r>
                        <a:rPr lang="pl-PL" sz="1600" b="1" dirty="0" smtClean="0">
                          <a:solidFill>
                            <a:srgbClr val="1D649F"/>
                          </a:solidFill>
                          <a:effectLst/>
                          <a:latin typeface="+mn-lt"/>
                        </a:rPr>
                        <a:t>zajęć  </a:t>
                      </a:r>
                      <a:r>
                        <a:rPr lang="pl-PL" sz="1600" b="1" dirty="0" err="1">
                          <a:solidFill>
                            <a:srgbClr val="1D649F"/>
                          </a:solidFill>
                          <a:effectLst/>
                          <a:latin typeface="+mn-lt"/>
                        </a:rPr>
                        <a:t>rewalidacyjno</a:t>
                      </a:r>
                      <a:r>
                        <a:rPr lang="pl-PL" sz="1600" b="1" dirty="0">
                          <a:solidFill>
                            <a:srgbClr val="1D649F"/>
                          </a:solidFill>
                          <a:effectLst/>
                          <a:latin typeface="+mn-lt"/>
                        </a:rPr>
                        <a:t> – wychowawczych</a:t>
                      </a:r>
                      <a:endParaRPr lang="pl-PL" sz="1600" b="1" dirty="0">
                        <a:solidFill>
                          <a:srgbClr val="1D649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3" marR="52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1" dirty="0" smtClean="0">
                          <a:solidFill>
                            <a:srgbClr val="1D649F"/>
                          </a:solidFill>
                          <a:latin typeface="+mj-lt"/>
                        </a:rPr>
                        <a:t>13</a:t>
                      </a:r>
                      <a:endParaRPr lang="pl-PL" sz="1800" b="1" dirty="0">
                        <a:solidFill>
                          <a:srgbClr val="1D649F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8790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b="1" dirty="0" smtClean="0">
                          <a:solidFill>
                            <a:srgbClr val="1D649F"/>
                          </a:solidFill>
                          <a:latin typeface="+mn-lt"/>
                        </a:rPr>
                        <a:t>9</a:t>
                      </a:r>
                      <a:endParaRPr lang="pl-PL" sz="1800" b="1" dirty="0">
                        <a:solidFill>
                          <a:srgbClr val="1D649F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solidFill>
                            <a:srgbClr val="1D649F"/>
                          </a:solidFill>
                          <a:effectLst/>
                          <a:latin typeface="+mn-lt"/>
                        </a:rPr>
                        <a:t>O </a:t>
                      </a:r>
                      <a:r>
                        <a:rPr lang="pl-PL" sz="1600" b="1" dirty="0">
                          <a:solidFill>
                            <a:srgbClr val="1D649F"/>
                          </a:solidFill>
                          <a:effectLst/>
                          <a:latin typeface="+mn-lt"/>
                        </a:rPr>
                        <a:t>potrzebie indywidualnego nauczania</a:t>
                      </a:r>
                      <a:endParaRPr lang="pl-PL" sz="1600" b="1" dirty="0">
                        <a:solidFill>
                          <a:srgbClr val="1D649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3" marR="52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1" dirty="0" smtClean="0">
                          <a:solidFill>
                            <a:srgbClr val="1D649F"/>
                          </a:solidFill>
                          <a:latin typeface="+mj-lt"/>
                        </a:rPr>
                        <a:t>43</a:t>
                      </a:r>
                      <a:endParaRPr lang="pl-PL" sz="1800" b="1" dirty="0">
                        <a:solidFill>
                          <a:srgbClr val="1D649F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8790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b="1" dirty="0" smtClean="0">
                          <a:solidFill>
                            <a:srgbClr val="1D649F"/>
                          </a:solidFill>
                          <a:latin typeface="+mn-lt"/>
                        </a:rPr>
                        <a:t>10</a:t>
                      </a:r>
                      <a:endParaRPr lang="pl-PL" sz="1800" b="1" dirty="0">
                        <a:solidFill>
                          <a:srgbClr val="1D649F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solidFill>
                            <a:srgbClr val="1D649F"/>
                          </a:solidFill>
                          <a:effectLst/>
                          <a:latin typeface="+mn-lt"/>
                        </a:rPr>
                        <a:t>O</a:t>
                      </a:r>
                      <a:r>
                        <a:rPr lang="pl-PL" sz="1600" b="1" baseline="0" dirty="0" smtClean="0">
                          <a:solidFill>
                            <a:srgbClr val="1D649F"/>
                          </a:solidFill>
                          <a:effectLst/>
                          <a:latin typeface="+mn-lt"/>
                        </a:rPr>
                        <a:t> braku potrzeby indywidualnego nauczania</a:t>
                      </a:r>
                      <a:endParaRPr lang="pl-PL" sz="1600" b="1" dirty="0">
                        <a:solidFill>
                          <a:srgbClr val="1D649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3" marR="52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1" dirty="0" smtClean="0">
                          <a:solidFill>
                            <a:srgbClr val="1D649F"/>
                          </a:solidFill>
                          <a:latin typeface="+mj-lt"/>
                        </a:rPr>
                        <a:t>0</a:t>
                      </a:r>
                      <a:endParaRPr lang="pl-PL" sz="1800" b="1" dirty="0">
                        <a:solidFill>
                          <a:srgbClr val="1D649F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498384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D6E3EE"/>
                </a:solidFill>
              </a:rPr>
              <a:t>Zespół orzekający</a:t>
            </a:r>
            <a:endParaRPr lang="pl-PL" sz="3600" b="1" dirty="0">
              <a:solidFill>
                <a:srgbClr val="D6E3EE"/>
              </a:solidFill>
            </a:endParaRPr>
          </a:p>
        </p:txBody>
      </p:sp>
      <p:sp>
        <p:nvSpPr>
          <p:cNvPr id="7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23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6000"/>
                    </a14:imgEffect>
                    <a14:imgEffect>
                      <a14:brightnessContrast bright="-24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76" y="332656"/>
            <a:ext cx="1429792" cy="137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6467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8431607"/>
              </p:ext>
            </p:extLst>
          </p:nvPr>
        </p:nvGraphicFramePr>
        <p:xfrm>
          <a:off x="611560" y="1484784"/>
          <a:ext cx="7920879" cy="4536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5976664"/>
                <a:gridCol w="1152127"/>
              </a:tblGrid>
              <a:tr h="455522">
                <a:tc>
                  <a:txBody>
                    <a:bodyPr/>
                    <a:lstStyle/>
                    <a:p>
                      <a:r>
                        <a:rPr lang="pl-PL" dirty="0" smtClean="0"/>
                        <a:t>cdn.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5552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b="1" dirty="0" smtClean="0">
                          <a:solidFill>
                            <a:srgbClr val="1D649F"/>
                          </a:solidFill>
                          <a:latin typeface="+mn-lt"/>
                        </a:rPr>
                        <a:t>11</a:t>
                      </a:r>
                      <a:endParaRPr lang="pl-PL" sz="1800" b="1" dirty="0">
                        <a:solidFill>
                          <a:srgbClr val="1D649F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1D649F"/>
                          </a:solidFill>
                          <a:effectLst/>
                          <a:latin typeface="+mn-lt"/>
                        </a:rPr>
                        <a:t>Uchylające</a:t>
                      </a:r>
                      <a:endParaRPr lang="pl-PL" sz="1600" b="1" dirty="0">
                        <a:solidFill>
                          <a:srgbClr val="1D649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3" marR="5200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rgbClr val="1D649F"/>
                          </a:solidFill>
                          <a:latin typeface="+mn-lt"/>
                        </a:rPr>
                        <a:t>2</a:t>
                      </a:r>
                      <a:endParaRPr lang="pl-PL" sz="2000" b="1" dirty="0">
                        <a:solidFill>
                          <a:srgbClr val="1D649F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5552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b="1" dirty="0" smtClean="0">
                          <a:solidFill>
                            <a:srgbClr val="1D649F"/>
                          </a:solidFill>
                          <a:latin typeface="+mn-lt"/>
                        </a:rPr>
                        <a:t>12</a:t>
                      </a:r>
                      <a:endParaRPr lang="pl-PL" sz="1800" b="1" dirty="0">
                        <a:solidFill>
                          <a:srgbClr val="1D649F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solidFill>
                            <a:srgbClr val="1D649F"/>
                          </a:solidFill>
                          <a:effectLst/>
                          <a:latin typeface="+mn-lt"/>
                        </a:rPr>
                        <a:t>Odwołania do </a:t>
                      </a:r>
                      <a:r>
                        <a:rPr lang="pl-PL" sz="1600" b="1" dirty="0">
                          <a:solidFill>
                            <a:srgbClr val="1D649F"/>
                          </a:solidFill>
                          <a:effectLst/>
                          <a:latin typeface="+mn-lt"/>
                        </a:rPr>
                        <a:t>kuratora oświaty</a:t>
                      </a:r>
                      <a:endParaRPr lang="pl-PL" sz="1600" b="1" dirty="0">
                        <a:solidFill>
                          <a:srgbClr val="1D649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3" marR="5200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rgbClr val="1D649F"/>
                          </a:solidFill>
                          <a:latin typeface="+mn-lt"/>
                        </a:rPr>
                        <a:t>0</a:t>
                      </a:r>
                      <a:endParaRPr lang="pl-PL" sz="2000" b="1" dirty="0">
                        <a:solidFill>
                          <a:srgbClr val="1D649F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6739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b="1" dirty="0" smtClean="0">
                          <a:solidFill>
                            <a:srgbClr val="1D649F"/>
                          </a:solidFill>
                          <a:latin typeface="+mn-lt"/>
                        </a:rPr>
                        <a:t>13</a:t>
                      </a:r>
                      <a:endParaRPr lang="pl-PL" sz="1800" b="1" dirty="0">
                        <a:solidFill>
                          <a:srgbClr val="1D649F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1D649F"/>
                          </a:solidFill>
                          <a:effectLst/>
                          <a:latin typeface="+mn-lt"/>
                        </a:rPr>
                        <a:t>O potrzebie </a:t>
                      </a:r>
                      <a:r>
                        <a:rPr lang="pl-PL" sz="1600" b="1" dirty="0" smtClean="0">
                          <a:solidFill>
                            <a:srgbClr val="1D649F"/>
                          </a:solidFill>
                          <a:effectLst/>
                          <a:latin typeface="+mn-lt"/>
                        </a:rPr>
                        <a:t>indywidualnego </a:t>
                      </a:r>
                      <a:r>
                        <a:rPr lang="pl-PL" sz="1600" b="1" dirty="0">
                          <a:solidFill>
                            <a:srgbClr val="1D649F"/>
                          </a:solidFill>
                          <a:effectLst/>
                          <a:latin typeface="+mn-lt"/>
                        </a:rPr>
                        <a:t>obowiązkowego rocznego przygotowania przedszkolnego</a:t>
                      </a:r>
                      <a:endParaRPr lang="pl-PL" sz="1600" b="1" dirty="0">
                        <a:solidFill>
                          <a:srgbClr val="1D649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3" marR="5200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rgbClr val="1D649F"/>
                          </a:solidFill>
                          <a:latin typeface="+mn-lt"/>
                        </a:rPr>
                        <a:t>3</a:t>
                      </a:r>
                      <a:endParaRPr lang="pl-PL" sz="2000" b="1" dirty="0">
                        <a:solidFill>
                          <a:srgbClr val="1D649F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5552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b="1" dirty="0" smtClean="0">
                          <a:solidFill>
                            <a:srgbClr val="1D649F"/>
                          </a:solidFill>
                          <a:latin typeface="+mn-lt"/>
                        </a:rPr>
                        <a:t>14</a:t>
                      </a:r>
                      <a:endParaRPr lang="pl-PL" sz="1800" b="1" dirty="0">
                        <a:solidFill>
                          <a:srgbClr val="1D649F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1D649F"/>
                          </a:solidFill>
                          <a:effectLst/>
                          <a:latin typeface="+mn-lt"/>
                        </a:rPr>
                        <a:t>O braku potrzeby kształcenia specjalnego</a:t>
                      </a:r>
                      <a:endParaRPr lang="pl-PL" sz="1600" b="1" dirty="0">
                        <a:solidFill>
                          <a:srgbClr val="1D649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3" marR="5200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rgbClr val="1D649F"/>
                          </a:solidFill>
                          <a:latin typeface="+mn-lt"/>
                        </a:rPr>
                        <a:t>0</a:t>
                      </a:r>
                      <a:endParaRPr lang="pl-PL" sz="2000" b="1" dirty="0">
                        <a:solidFill>
                          <a:srgbClr val="1D649F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6739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b="1" dirty="0" smtClean="0">
                          <a:solidFill>
                            <a:srgbClr val="1D649F"/>
                          </a:solidFill>
                          <a:latin typeface="+mn-lt"/>
                        </a:rPr>
                        <a:t>15</a:t>
                      </a:r>
                      <a:endParaRPr lang="pl-PL" sz="1800" b="1" dirty="0">
                        <a:solidFill>
                          <a:srgbClr val="1D649F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1D649F"/>
                          </a:solidFill>
                          <a:effectLst/>
                          <a:latin typeface="+mn-lt"/>
                        </a:rPr>
                        <a:t>O braku potrzeby indywidualnego obowiązkowego rocznego przygotowania przedszkolnego</a:t>
                      </a:r>
                      <a:endParaRPr lang="pl-PL" sz="1600" b="1" dirty="0">
                        <a:solidFill>
                          <a:srgbClr val="1D649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3" marR="5200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rgbClr val="1D649F"/>
                          </a:solidFill>
                          <a:latin typeface="+mn-lt"/>
                        </a:rPr>
                        <a:t>0</a:t>
                      </a:r>
                      <a:endParaRPr lang="pl-PL" sz="2000" b="1" dirty="0">
                        <a:solidFill>
                          <a:srgbClr val="1D649F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5552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b="1" dirty="0" smtClean="0">
                          <a:solidFill>
                            <a:srgbClr val="1D649F"/>
                          </a:solidFill>
                          <a:latin typeface="+mn-lt"/>
                        </a:rPr>
                        <a:t>16</a:t>
                      </a:r>
                      <a:endParaRPr lang="pl-PL" sz="1800" b="1" dirty="0">
                        <a:solidFill>
                          <a:srgbClr val="1D649F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1D649F"/>
                          </a:solidFill>
                          <a:effectLst/>
                          <a:latin typeface="+mn-lt"/>
                        </a:rPr>
                        <a:t>O braku potrzeby zajęć </a:t>
                      </a:r>
                      <a:r>
                        <a:rPr lang="pl-PL" sz="1600" b="1" dirty="0" err="1">
                          <a:solidFill>
                            <a:srgbClr val="1D649F"/>
                          </a:solidFill>
                          <a:effectLst/>
                          <a:latin typeface="+mn-lt"/>
                        </a:rPr>
                        <a:t>rewalidacyjno</a:t>
                      </a:r>
                      <a:r>
                        <a:rPr lang="pl-PL" sz="1600" b="1" dirty="0">
                          <a:solidFill>
                            <a:srgbClr val="1D649F"/>
                          </a:solidFill>
                          <a:effectLst/>
                          <a:latin typeface="+mn-lt"/>
                        </a:rPr>
                        <a:t> – wychowawczych</a:t>
                      </a:r>
                      <a:endParaRPr lang="pl-PL" sz="1600" b="1" dirty="0">
                        <a:solidFill>
                          <a:srgbClr val="1D649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3" marR="5200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rgbClr val="1D649F"/>
                          </a:solidFill>
                          <a:latin typeface="+mn-lt"/>
                        </a:rPr>
                        <a:t>0</a:t>
                      </a:r>
                      <a:endParaRPr lang="pl-PL" sz="2000" b="1" dirty="0">
                        <a:solidFill>
                          <a:srgbClr val="1D649F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5552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b="1" dirty="0" smtClean="0">
                          <a:solidFill>
                            <a:srgbClr val="1D649F"/>
                          </a:solidFill>
                          <a:latin typeface="+mn-lt"/>
                        </a:rPr>
                        <a:t>17</a:t>
                      </a:r>
                      <a:endParaRPr lang="pl-PL" sz="1800" b="1" dirty="0">
                        <a:solidFill>
                          <a:srgbClr val="1D649F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1D649F"/>
                          </a:solidFill>
                          <a:effectLst/>
                          <a:latin typeface="+mn-lt"/>
                        </a:rPr>
                        <a:t>Z niepełnosprawnością ruchową w tym  z </a:t>
                      </a:r>
                      <a:r>
                        <a:rPr lang="pl-PL" sz="1600" b="1" dirty="0" smtClean="0">
                          <a:solidFill>
                            <a:srgbClr val="1D649F"/>
                          </a:solidFill>
                          <a:effectLst/>
                          <a:latin typeface="+mn-lt"/>
                        </a:rPr>
                        <a:t>afazją</a:t>
                      </a:r>
                      <a:endParaRPr lang="pl-PL" sz="1600" b="1" dirty="0">
                        <a:solidFill>
                          <a:srgbClr val="1D649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3" marR="5200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rgbClr val="1D649F"/>
                          </a:solidFill>
                          <a:latin typeface="+mn-lt"/>
                        </a:rPr>
                        <a:t>47</a:t>
                      </a:r>
                      <a:endParaRPr lang="pl-PL" sz="2000" b="1" dirty="0">
                        <a:solidFill>
                          <a:srgbClr val="1D649F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5552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b="1" dirty="0" smtClean="0">
                          <a:solidFill>
                            <a:srgbClr val="1D649F"/>
                          </a:solidFill>
                          <a:latin typeface="+mn-lt"/>
                        </a:rPr>
                        <a:t>18</a:t>
                      </a:r>
                      <a:endParaRPr lang="pl-PL" sz="1800" b="1" dirty="0">
                        <a:solidFill>
                          <a:srgbClr val="1D649F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1D649F"/>
                          </a:solidFill>
                          <a:effectLst/>
                          <a:latin typeface="+mn-lt"/>
                        </a:rPr>
                        <a:t>Z autyzmem w tym z </a:t>
                      </a:r>
                      <a:r>
                        <a:rPr lang="pl-PL" sz="1600" b="1" dirty="0" smtClean="0">
                          <a:solidFill>
                            <a:srgbClr val="1D649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600" b="1" dirty="0" err="1" smtClean="0">
                          <a:solidFill>
                            <a:srgbClr val="1D649F"/>
                          </a:solidFill>
                          <a:effectLst/>
                          <a:latin typeface="+mn-lt"/>
                        </a:rPr>
                        <a:t>zepołem</a:t>
                      </a:r>
                      <a:r>
                        <a:rPr lang="pl-PL" sz="1600" b="1" dirty="0" smtClean="0">
                          <a:solidFill>
                            <a:srgbClr val="1D649F"/>
                          </a:solidFill>
                          <a:effectLst/>
                          <a:latin typeface="+mn-lt"/>
                        </a:rPr>
                        <a:t>  Aspergera </a:t>
                      </a:r>
                      <a:endParaRPr lang="pl-PL" sz="1600" b="1" dirty="0">
                        <a:solidFill>
                          <a:srgbClr val="1D649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3" marR="5200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rgbClr val="1D649F"/>
                          </a:solidFill>
                          <a:latin typeface="+mn-lt"/>
                        </a:rPr>
                        <a:t>40</a:t>
                      </a:r>
                      <a:endParaRPr lang="pl-PL" sz="2000" b="1" dirty="0">
                        <a:solidFill>
                          <a:srgbClr val="1D649F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solidFill>
                  <a:srgbClr val="D6E3EE"/>
                </a:solidFill>
              </a:rPr>
              <a:t>Zespół orzekający</a:t>
            </a:r>
            <a:endParaRPr lang="pl-PL" sz="3600" b="1" dirty="0">
              <a:solidFill>
                <a:srgbClr val="D6E3EE"/>
              </a:solidFill>
            </a:endParaRPr>
          </a:p>
        </p:txBody>
      </p:sp>
      <p:sp>
        <p:nvSpPr>
          <p:cNvPr id="6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24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73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39553" y="2132856"/>
            <a:ext cx="7740848" cy="3993307"/>
          </a:xfrm>
        </p:spPr>
        <p:txBody>
          <a:bodyPr>
            <a:normAutofit/>
          </a:bodyPr>
          <a:lstStyle/>
          <a:p>
            <a:r>
              <a:rPr lang="pl-PL" b="1" kern="150" dirty="0">
                <a:solidFill>
                  <a:srgbClr val="1D649F"/>
                </a:solidFill>
                <a:ea typeface="Tahoma"/>
                <a:cs typeface="Times New Roman" panose="02020603050405020304" pitchFamily="18" charset="0"/>
              </a:rPr>
              <a:t>nabywanie nowych kwalifikacji na studiach podyplomowych i kursach </a:t>
            </a:r>
            <a:r>
              <a:rPr lang="pl-PL" b="1" kern="150" dirty="0" smtClean="0">
                <a:solidFill>
                  <a:srgbClr val="1D649F"/>
                </a:solidFill>
                <a:ea typeface="Tahoma"/>
                <a:cs typeface="Times New Roman" panose="02020603050405020304" pitchFamily="18" charset="0"/>
              </a:rPr>
              <a:t>kwalifikacyjnych</a:t>
            </a:r>
          </a:p>
          <a:p>
            <a:endParaRPr lang="pl-PL" b="1" kern="150" dirty="0" smtClean="0">
              <a:solidFill>
                <a:srgbClr val="1D649F"/>
              </a:solidFill>
              <a:ea typeface="Tahoma"/>
              <a:cs typeface="Times New Roman" panose="02020603050405020304" pitchFamily="18" charset="0"/>
            </a:endParaRPr>
          </a:p>
          <a:p>
            <a:r>
              <a:rPr lang="pl-PL" b="1" kern="150" dirty="0">
                <a:solidFill>
                  <a:srgbClr val="1D649F"/>
                </a:solidFill>
                <a:ea typeface="Tahoma"/>
                <a:cs typeface="Times New Roman" panose="02020603050405020304" pitchFamily="18" charset="0"/>
              </a:rPr>
              <a:t>udział w warsztatach, szkoleniach, </a:t>
            </a:r>
            <a:r>
              <a:rPr lang="pl-PL" b="1" kern="150" dirty="0" smtClean="0">
                <a:solidFill>
                  <a:srgbClr val="1D649F"/>
                </a:solidFill>
                <a:ea typeface="Tahoma"/>
                <a:cs typeface="Times New Roman" panose="02020603050405020304" pitchFamily="18" charset="0"/>
              </a:rPr>
              <a:t>kursach</a:t>
            </a:r>
          </a:p>
          <a:p>
            <a:endParaRPr lang="pl-PL" b="1" kern="150" dirty="0" smtClean="0">
              <a:solidFill>
                <a:srgbClr val="1D649F"/>
              </a:solidFill>
              <a:ea typeface="Tahoma"/>
              <a:cs typeface="Times New Roman" panose="02020603050405020304" pitchFamily="18" charset="0"/>
            </a:endParaRPr>
          </a:p>
          <a:p>
            <a:r>
              <a:rPr lang="pl-PL" b="1" kern="150" dirty="0">
                <a:solidFill>
                  <a:srgbClr val="1D649F"/>
                </a:solidFill>
                <a:ea typeface="Tahoma"/>
                <a:cs typeface="Times New Roman" panose="02020603050405020304" pitchFamily="18" charset="0"/>
              </a:rPr>
              <a:t>wewnętrznych formach </a:t>
            </a:r>
            <a:r>
              <a:rPr lang="pl-PL" b="1" kern="150" dirty="0" smtClean="0">
                <a:solidFill>
                  <a:srgbClr val="1D649F"/>
                </a:solidFill>
                <a:ea typeface="Tahoma"/>
                <a:cs typeface="Times New Roman" panose="02020603050405020304" pitchFamily="18" charset="0"/>
              </a:rPr>
              <a:t>doskonalenia</a:t>
            </a:r>
          </a:p>
          <a:p>
            <a:endParaRPr lang="pl-PL" b="1" kern="150" dirty="0" smtClean="0">
              <a:solidFill>
                <a:srgbClr val="1D649F"/>
              </a:solidFill>
              <a:ea typeface="Tahoma"/>
              <a:cs typeface="Times New Roman" panose="02020603050405020304" pitchFamily="18" charset="0"/>
            </a:endParaRPr>
          </a:p>
          <a:p>
            <a:r>
              <a:rPr lang="pl-PL" b="1" kern="150" dirty="0">
                <a:solidFill>
                  <a:srgbClr val="1D649F"/>
                </a:solidFill>
                <a:ea typeface="Tahoma"/>
                <a:cs typeface="Times New Roman" panose="02020603050405020304" pitchFamily="18" charset="0"/>
              </a:rPr>
              <a:t>korzystanie z literatury fachowej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solidFill>
                  <a:srgbClr val="D6E3EE"/>
                </a:solidFill>
              </a:rPr>
              <a:t>Pracownicy Poradni doskonalili swój warsztat pracy </a:t>
            </a:r>
            <a:r>
              <a:rPr lang="pl-PL" sz="3600" b="1" dirty="0" smtClean="0">
                <a:solidFill>
                  <a:srgbClr val="D6E3EE"/>
                </a:solidFill>
              </a:rPr>
              <a:t>poprzez:</a:t>
            </a:r>
            <a:endParaRPr lang="pl-PL" sz="3600" dirty="0">
              <a:solidFill>
                <a:srgbClr val="D6E3EE"/>
              </a:solidFill>
            </a:endParaRPr>
          </a:p>
        </p:txBody>
      </p:sp>
      <p:sp>
        <p:nvSpPr>
          <p:cNvPr id="5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25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8" name="Obraz 7" title="Otwarta książka z długopisem, obok okulary i kwiaty 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117" y="4077072"/>
            <a:ext cx="2592288" cy="154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7260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pl-PL" sz="4000" b="1" dirty="0">
                <a:solidFill>
                  <a:srgbClr val="DFE8F1"/>
                </a:solidFill>
              </a:rPr>
              <a:t>Współpraca PPPP w Tarnowie </a:t>
            </a:r>
            <a:br>
              <a:rPr lang="pl-PL" sz="4000" b="1" dirty="0">
                <a:solidFill>
                  <a:srgbClr val="DFE8F1"/>
                </a:solidFill>
              </a:rPr>
            </a:br>
            <a:r>
              <a:rPr lang="pl-PL" sz="4000" b="1" dirty="0">
                <a:solidFill>
                  <a:srgbClr val="DFE8F1"/>
                </a:solidFill>
              </a:rPr>
              <a:t>z różnymi instytucjami</a:t>
            </a:r>
            <a:r>
              <a:rPr lang="pl-PL" sz="4800" dirty="0">
                <a:solidFill>
                  <a:srgbClr val="DFE8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800" dirty="0">
                <a:solidFill>
                  <a:srgbClr val="DFE8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dirty="0">
              <a:solidFill>
                <a:srgbClr val="DFE8F1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sz="half" idx="2"/>
          </p:nvPr>
        </p:nvSpPr>
        <p:spPr>
          <a:xfrm>
            <a:off x="467544" y="2132856"/>
            <a:ext cx="4029843" cy="3993307"/>
          </a:xfrm>
        </p:spPr>
        <p:txBody>
          <a:bodyPr>
            <a:normAutofit/>
          </a:bodyPr>
          <a:lstStyle/>
          <a:p>
            <a:r>
              <a:rPr lang="pl-PL" sz="1800" b="1" dirty="0" smtClean="0">
                <a:solidFill>
                  <a:srgbClr val="1D649F"/>
                </a:solidFill>
                <a:cs typeface="Times New Roman" panose="02020603050405020304" pitchFamily="18" charset="0"/>
              </a:rPr>
              <a:t>Starostwo </a:t>
            </a:r>
            <a:r>
              <a:rPr lang="pl-PL" sz="1800" b="1" dirty="0">
                <a:solidFill>
                  <a:srgbClr val="1D649F"/>
                </a:solidFill>
                <a:cs typeface="Times New Roman" panose="02020603050405020304" pitchFamily="18" charset="0"/>
              </a:rPr>
              <a:t>Powiatowe w Tarnowie  </a:t>
            </a:r>
            <a:endParaRPr lang="pl-PL" sz="1800" b="1" dirty="0" smtClean="0">
              <a:solidFill>
                <a:srgbClr val="1D649F"/>
              </a:solidFill>
              <a:cs typeface="Times New Roman" panose="02020603050405020304" pitchFamily="18" charset="0"/>
            </a:endParaRPr>
          </a:p>
          <a:p>
            <a:r>
              <a:rPr lang="pl-PL" sz="1800" b="1" dirty="0" smtClean="0">
                <a:solidFill>
                  <a:srgbClr val="1D649F"/>
                </a:solidFill>
                <a:cs typeface="Times New Roman" panose="02020603050405020304" pitchFamily="18" charset="0"/>
              </a:rPr>
              <a:t>Urzędy Miast i Gmin</a:t>
            </a:r>
          </a:p>
          <a:p>
            <a:r>
              <a:rPr lang="pl-PL" sz="1800" b="1" dirty="0" smtClean="0">
                <a:solidFill>
                  <a:srgbClr val="1D649F"/>
                </a:solidFill>
                <a:cs typeface="Times New Roman" panose="02020603050405020304" pitchFamily="18" charset="0"/>
              </a:rPr>
              <a:t>Powiatowe Centrum Pomocy Rodzinie</a:t>
            </a:r>
          </a:p>
          <a:p>
            <a:r>
              <a:rPr lang="pl-PL" sz="1800" b="1" dirty="0" smtClean="0">
                <a:solidFill>
                  <a:srgbClr val="1D649F"/>
                </a:solidFill>
                <a:cs typeface="Times New Roman" panose="02020603050405020304" pitchFamily="18" charset="0"/>
              </a:rPr>
              <a:t>Gminne Ośrodki Pomocy Społecznej</a:t>
            </a:r>
          </a:p>
          <a:p>
            <a:r>
              <a:rPr lang="pl-PL" sz="1800" b="1" dirty="0" smtClean="0">
                <a:solidFill>
                  <a:srgbClr val="1D649F"/>
                </a:solidFill>
                <a:cs typeface="Times New Roman" panose="02020603050405020304" pitchFamily="18" charset="0"/>
              </a:rPr>
              <a:t>Świetlice profilaktyczno-wychowawcze</a:t>
            </a:r>
          </a:p>
          <a:p>
            <a:r>
              <a:rPr lang="pl-PL" sz="1800" b="1" dirty="0" smtClean="0">
                <a:solidFill>
                  <a:srgbClr val="1D649F"/>
                </a:solidFill>
                <a:cs typeface="Times New Roman" panose="02020603050405020304" pitchFamily="18" charset="0"/>
              </a:rPr>
              <a:t>Opiniodawczy Zespół Sądowych Specjalistów </a:t>
            </a:r>
          </a:p>
          <a:p>
            <a:r>
              <a:rPr lang="pl-PL" sz="1800" b="1" dirty="0" smtClean="0">
                <a:solidFill>
                  <a:srgbClr val="1D649F"/>
                </a:solidFill>
                <a:cs typeface="Times New Roman" panose="02020603050405020304" pitchFamily="18" charset="0"/>
              </a:rPr>
              <a:t>Sąd Rejonowy</a:t>
            </a:r>
          </a:p>
          <a:p>
            <a:r>
              <a:rPr lang="pl-PL" sz="1800" b="1" dirty="0" smtClean="0">
                <a:solidFill>
                  <a:srgbClr val="1D649F"/>
                </a:solidFill>
                <a:cs typeface="Times New Roman" panose="02020603050405020304" pitchFamily="18" charset="0"/>
              </a:rPr>
              <a:t>Wydział III Rodzinny i Nieletnich</a:t>
            </a:r>
          </a:p>
          <a:p>
            <a:r>
              <a:rPr lang="pl-PL" sz="1800" b="1" dirty="0" smtClean="0">
                <a:solidFill>
                  <a:srgbClr val="1D649F"/>
                </a:solidFill>
                <a:cs typeface="Times New Roman" panose="02020603050405020304" pitchFamily="18" charset="0"/>
              </a:rPr>
              <a:t>Policja</a:t>
            </a:r>
          </a:p>
          <a:p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4"/>
          </p:nvPr>
        </p:nvSpPr>
        <p:spPr>
          <a:xfrm>
            <a:off x="4590901" y="2209700"/>
            <a:ext cx="3967225" cy="3993307"/>
          </a:xfrm>
        </p:spPr>
        <p:txBody>
          <a:bodyPr>
            <a:normAutofit/>
          </a:bodyPr>
          <a:lstStyle/>
          <a:p>
            <a:r>
              <a:rPr lang="pl-PL" sz="1800" b="1" dirty="0" smtClean="0">
                <a:solidFill>
                  <a:srgbClr val="1D649F"/>
                </a:solidFill>
              </a:rPr>
              <a:t>Specjalne Ośrodki Szkolno-Wychowawcze</a:t>
            </a:r>
          </a:p>
          <a:p>
            <a:r>
              <a:rPr lang="pl-PL" sz="1800" b="1" dirty="0" smtClean="0">
                <a:solidFill>
                  <a:srgbClr val="1D649F"/>
                </a:solidFill>
              </a:rPr>
              <a:t>Ośrodek Opiekuńczo-Rehabilitacyjny w Jadownikach Mokrych</a:t>
            </a:r>
          </a:p>
          <a:p>
            <a:r>
              <a:rPr lang="pl-PL" sz="1800" b="1" dirty="0" smtClean="0">
                <a:solidFill>
                  <a:srgbClr val="1D649F"/>
                </a:solidFill>
              </a:rPr>
              <a:t>Regionalny Ośrodek Rewalidacyjno-Wychowawczy w Pogórskiej Woli</a:t>
            </a:r>
          </a:p>
          <a:p>
            <a:r>
              <a:rPr lang="pl-PL" sz="1800" b="1" dirty="0" smtClean="0">
                <a:solidFill>
                  <a:srgbClr val="1D649F"/>
                </a:solidFill>
              </a:rPr>
              <a:t>Centrum Informacji i Planowania Kariery Zawodowej</a:t>
            </a:r>
          </a:p>
          <a:p>
            <a:r>
              <a:rPr lang="pl-PL" sz="1800" b="1" dirty="0" smtClean="0">
                <a:solidFill>
                  <a:srgbClr val="1D649F"/>
                </a:solidFill>
              </a:rPr>
              <a:t>Urzędy Pracy</a:t>
            </a:r>
          </a:p>
          <a:p>
            <a:r>
              <a:rPr lang="pl-PL" sz="1800" b="1" dirty="0" smtClean="0">
                <a:solidFill>
                  <a:srgbClr val="1D649F"/>
                </a:solidFill>
              </a:rPr>
              <a:t>OHP</a:t>
            </a:r>
          </a:p>
          <a:p>
            <a:r>
              <a:rPr lang="pl-PL" sz="1800" b="1" dirty="0" smtClean="0">
                <a:solidFill>
                  <a:srgbClr val="1D649F"/>
                </a:solidFill>
              </a:rPr>
              <a:t>Placówki służby zdrowia</a:t>
            </a:r>
            <a:endParaRPr lang="pl-PL" sz="1800" b="1" dirty="0">
              <a:solidFill>
                <a:srgbClr val="1D649F"/>
              </a:solidFill>
            </a:endParaRPr>
          </a:p>
        </p:txBody>
      </p:sp>
      <p:sp>
        <p:nvSpPr>
          <p:cNvPr id="6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26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43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1D649F"/>
                </a:solidFill>
              </a:rPr>
              <a:t>Przedsięwzięcia realizowane w roku szkolnym 2019/2020</a:t>
            </a:r>
            <a:endParaRPr lang="pl-PL" b="1" dirty="0">
              <a:solidFill>
                <a:srgbClr val="1D649F"/>
              </a:solidFill>
            </a:endParaRPr>
          </a:p>
        </p:txBody>
      </p:sp>
      <p:sp>
        <p:nvSpPr>
          <p:cNvPr id="10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27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2" name="Obraz 11" title="Bawięce się uśmiechnięte dzieci 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"/>
                    </a14:imgEffect>
                    <a14:imgEffect>
                      <a14:brightnessContrast bright="-2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246380"/>
            <a:ext cx="4752528" cy="175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1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95579" y="260648"/>
            <a:ext cx="8291264" cy="64240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DFE8F1"/>
                </a:solidFill>
              </a:rPr>
              <a:t>Zajęcia </a:t>
            </a:r>
            <a:r>
              <a:rPr lang="pl-PL" b="1" dirty="0" smtClean="0">
                <a:solidFill>
                  <a:srgbClr val="DFE8F1"/>
                </a:solidFill>
              </a:rPr>
              <a:t> Socjoterapeutyczne</a:t>
            </a:r>
            <a:endParaRPr lang="pl-PL" dirty="0"/>
          </a:p>
        </p:txBody>
      </p:sp>
      <p:graphicFrame>
        <p:nvGraphicFramePr>
          <p:cNvPr id="5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4617878"/>
              </p:ext>
            </p:extLst>
          </p:nvPr>
        </p:nvGraphicFramePr>
        <p:xfrm>
          <a:off x="467544" y="1052736"/>
          <a:ext cx="8361337" cy="4686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352"/>
                <a:gridCol w="6632985"/>
              </a:tblGrid>
              <a:tr h="37543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rgbClr val="1D649F"/>
                          </a:solidFill>
                        </a:rPr>
                        <a:t>Organizator</a:t>
                      </a:r>
                      <a:endParaRPr lang="pl-PL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solidFill>
                            <a:srgbClr val="1D649F"/>
                          </a:solidFill>
                        </a:rPr>
                        <a:t>Powiatowa</a:t>
                      </a:r>
                      <a:r>
                        <a:rPr lang="pl-PL" sz="1800" baseline="0" dirty="0" smtClean="0">
                          <a:solidFill>
                            <a:srgbClr val="1D649F"/>
                          </a:solidFill>
                        </a:rPr>
                        <a:t> Poradnia Psychologiczno – Pedagogiczna w Tarnowie</a:t>
                      </a:r>
                      <a:endParaRPr lang="pl-PL" sz="1800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1369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Tytuł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b="1" dirty="0" smtClean="0">
                          <a:solidFill>
                            <a:srgbClr val="1D649F"/>
                          </a:solidFill>
                        </a:rPr>
                        <a:t>Zajęcia Socjoterapeutyczne</a:t>
                      </a:r>
                      <a:r>
                        <a:rPr lang="pl-PL" sz="1800" b="1" baseline="0" dirty="0" smtClean="0">
                          <a:solidFill>
                            <a:srgbClr val="1D649F"/>
                          </a:solidFill>
                        </a:rPr>
                        <a:t> </a:t>
                      </a:r>
                      <a:endParaRPr lang="pl-PL" sz="18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62354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Cel: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 smtClean="0">
                          <a:solidFill>
                            <a:srgbClr val="1D649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Rozwijanie</a:t>
                      </a:r>
                      <a:r>
                        <a:rPr lang="pl-PL" sz="1800" b="1" kern="1200" baseline="0" dirty="0" smtClean="0">
                          <a:solidFill>
                            <a:srgbClr val="1D649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więzi i umiejętności komunikacyjnych pomiędzy uczestnikami,  przezwyciężanie nieśmiałości.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baseline="0" dirty="0" smtClean="0">
                          <a:solidFill>
                            <a:srgbClr val="1D649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Rozwijanie umiejętności aktywnego słuchania i współpracy </a:t>
                      </a:r>
                      <a:br>
                        <a:rPr lang="pl-PL" sz="1800" b="1" kern="1200" baseline="0" dirty="0" smtClean="0">
                          <a:solidFill>
                            <a:srgbClr val="1D649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b="1" kern="1200" baseline="0" dirty="0" smtClean="0">
                          <a:solidFill>
                            <a:srgbClr val="1D649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grupie oraz rozpoznawania emocji i ich nazywania. </a:t>
                      </a:r>
                      <a:endParaRPr lang="pl-PL" sz="1800" b="1" kern="1200" dirty="0" smtClean="0">
                        <a:solidFill>
                          <a:srgbClr val="1D649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7659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Adresaci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b="1" dirty="0" smtClean="0">
                          <a:solidFill>
                            <a:srgbClr val="1D649F"/>
                          </a:solidFill>
                        </a:rPr>
                        <a:t>Dzieci i młodzież </a:t>
                      </a:r>
                      <a:r>
                        <a:rPr lang="pl-PL" sz="1800" b="1" kern="1200" dirty="0" smtClean="0">
                          <a:solidFill>
                            <a:srgbClr val="1D649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oparciu o przeprowadzone wcześniej rozpoznanie trudności i potencjału dziecka</a:t>
                      </a:r>
                      <a:endParaRPr lang="pl-PL" sz="18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7659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Miejsce 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 smtClean="0">
                          <a:solidFill>
                            <a:srgbClr val="1D649F"/>
                          </a:solidFill>
                        </a:rPr>
                        <a:t>Powiatowa</a:t>
                      </a:r>
                      <a:r>
                        <a:rPr lang="pl-PL" sz="1800" b="1" baseline="0" dirty="0" smtClean="0">
                          <a:solidFill>
                            <a:srgbClr val="1D649F"/>
                          </a:solidFill>
                        </a:rPr>
                        <a:t> Poradnia Psychologiczno – Pedagogiczna </a:t>
                      </a:r>
                      <a:br>
                        <a:rPr lang="pl-PL" sz="1800" b="1" baseline="0" dirty="0" smtClean="0">
                          <a:solidFill>
                            <a:srgbClr val="1D649F"/>
                          </a:solidFill>
                        </a:rPr>
                      </a:br>
                      <a:r>
                        <a:rPr lang="pl-PL" sz="1800" b="1" baseline="0" dirty="0" smtClean="0">
                          <a:solidFill>
                            <a:srgbClr val="1D649F"/>
                          </a:solidFill>
                        </a:rPr>
                        <a:t>w Tarnowie</a:t>
                      </a:r>
                      <a:endParaRPr lang="pl-PL" sz="1800" b="1" dirty="0" smtClean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9075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Termin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 smtClean="0">
                          <a:solidFill>
                            <a:srgbClr val="1D649F"/>
                          </a:solidFill>
                        </a:rPr>
                        <a:t>PPPP</a:t>
                      </a:r>
                      <a:r>
                        <a:rPr lang="pl-PL" sz="1800" b="1" baseline="0" dirty="0" smtClean="0">
                          <a:solidFill>
                            <a:srgbClr val="1D649F"/>
                          </a:solidFill>
                        </a:rPr>
                        <a:t> w Tarnowie - </a:t>
                      </a:r>
                      <a:r>
                        <a:rPr lang="pl-PL" sz="1800" b="1" dirty="0" smtClean="0">
                          <a:solidFill>
                            <a:srgbClr val="1D649F"/>
                          </a:solidFill>
                        </a:rPr>
                        <a:t>03.10.2019 r.</a:t>
                      </a:r>
                      <a:r>
                        <a:rPr lang="pl-PL" sz="1800" b="1" baseline="0" dirty="0" smtClean="0">
                          <a:solidFill>
                            <a:srgbClr val="1D649F"/>
                          </a:solidFill>
                        </a:rPr>
                        <a:t> – 05.12.2019 r.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7659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Prowadzący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b="1" dirty="0" smtClean="0">
                          <a:solidFill>
                            <a:srgbClr val="1D649F"/>
                          </a:solidFill>
                        </a:rPr>
                        <a:t>dr Renata</a:t>
                      </a:r>
                      <a:r>
                        <a:rPr lang="pl-PL" sz="1800" b="1" baseline="0" dirty="0" smtClean="0">
                          <a:solidFill>
                            <a:srgbClr val="1D649F"/>
                          </a:solidFill>
                        </a:rPr>
                        <a:t> Smoleń – psycholog, logopeda, </a:t>
                      </a:r>
                      <a:r>
                        <a:rPr lang="pl-PL" sz="1800" b="1" baseline="0" dirty="0" err="1" smtClean="0">
                          <a:solidFill>
                            <a:srgbClr val="1D649F"/>
                          </a:solidFill>
                        </a:rPr>
                        <a:t>socjoterapeuta</a:t>
                      </a:r>
                      <a:r>
                        <a:rPr lang="pl-PL" sz="1800" b="1" baseline="0" dirty="0" smtClean="0">
                          <a:solidFill>
                            <a:srgbClr val="1D649F"/>
                          </a:solidFill>
                        </a:rPr>
                        <a:t>,  </a:t>
                      </a:r>
                      <a:br>
                        <a:rPr lang="pl-PL" sz="1800" b="1" baseline="0" dirty="0" smtClean="0">
                          <a:solidFill>
                            <a:srgbClr val="1D649F"/>
                          </a:solidFill>
                        </a:rPr>
                      </a:br>
                      <a:r>
                        <a:rPr lang="pl-PL" sz="1800" b="1" baseline="0" dirty="0" smtClean="0">
                          <a:solidFill>
                            <a:srgbClr val="1D649F"/>
                          </a:solidFill>
                        </a:rPr>
                        <a:t>mgr Aleksandra Smoła - pedagog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7084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Forma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b="1" dirty="0" smtClean="0">
                          <a:solidFill>
                            <a:srgbClr val="1D649F"/>
                          </a:solidFill>
                        </a:rPr>
                        <a:t>Zajęcia grupowe </a:t>
                      </a:r>
                      <a:endParaRPr lang="pl-PL" sz="18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28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205482"/>
              </p:ext>
            </p:extLst>
          </p:nvPr>
        </p:nvGraphicFramePr>
        <p:xfrm>
          <a:off x="395536" y="6002255"/>
          <a:ext cx="8496944" cy="675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6912768"/>
              </a:tblGrid>
              <a:tr h="675796">
                <a:tc>
                  <a:txBody>
                    <a:bodyPr/>
                    <a:lstStyle/>
                    <a:p>
                      <a:r>
                        <a:rPr lang="pl-PL" sz="1800" b="1" dirty="0" smtClean="0">
                          <a:solidFill>
                            <a:srgbClr val="1D649F"/>
                          </a:solidFill>
                        </a:rPr>
                        <a:t>Liczba uczestników</a:t>
                      </a:r>
                      <a:endParaRPr lang="pl-PL" sz="18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b="1" baseline="0" dirty="0" smtClean="0">
                          <a:solidFill>
                            <a:srgbClr val="1D649F"/>
                          </a:solidFill>
                        </a:rPr>
                        <a:t>  </a:t>
                      </a:r>
                      <a:r>
                        <a:rPr lang="pl-PL" sz="1800" b="1" baseline="0" dirty="0" smtClean="0">
                          <a:solidFill>
                            <a:srgbClr val="1D649F"/>
                          </a:solidFill>
                        </a:rPr>
                        <a:t>PPPP w Tarnowie -  Uczniowie klas IV-VI – 7 uczestników</a:t>
                      </a:r>
                    </a:p>
                    <a:p>
                      <a:pPr algn="just"/>
                      <a:r>
                        <a:rPr lang="pl-PL" sz="1800" b="1" baseline="0" dirty="0" smtClean="0">
                          <a:solidFill>
                            <a:srgbClr val="1D649F"/>
                          </a:solidFill>
                        </a:rPr>
                        <a:t>     </a:t>
                      </a:r>
                      <a:endParaRPr lang="pl-PL" sz="18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Obraz 9" descr="mini_1347446403.jpg" title="Ludziki tworzące okrąg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058" y="5085184"/>
            <a:ext cx="2292678" cy="917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3244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786416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solidFill>
                  <a:srgbClr val="D6E3EE"/>
                </a:solidFill>
              </a:rPr>
              <a:t>Zajęcia rozwijające kompetencje emocjonalno-społeczne </a:t>
            </a:r>
            <a:endParaRPr lang="pl-PL" sz="3200" dirty="0"/>
          </a:p>
        </p:txBody>
      </p:sp>
      <p:graphicFrame>
        <p:nvGraphicFramePr>
          <p:cNvPr id="11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681153"/>
              </p:ext>
            </p:extLst>
          </p:nvPr>
        </p:nvGraphicFramePr>
        <p:xfrm>
          <a:off x="285720" y="1285860"/>
          <a:ext cx="8496944" cy="4943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336"/>
                <a:gridCol w="6801608"/>
              </a:tblGrid>
              <a:tr h="500066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solidFill>
                            <a:srgbClr val="1D649F"/>
                          </a:solidFill>
                        </a:rPr>
                        <a:t>Organizator</a:t>
                      </a:r>
                      <a:endParaRPr lang="pl-PL" sz="1800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b="1" dirty="0" smtClean="0">
                          <a:solidFill>
                            <a:srgbClr val="1D649F"/>
                          </a:solidFill>
                        </a:rPr>
                        <a:t>Powiatowa</a:t>
                      </a:r>
                      <a:r>
                        <a:rPr lang="pl-PL" sz="1800" b="1" baseline="0" dirty="0" smtClean="0">
                          <a:solidFill>
                            <a:srgbClr val="1D649F"/>
                          </a:solidFill>
                        </a:rPr>
                        <a:t> Poradnia Psychologiczno – Pedagogiczna w Tarnowie</a:t>
                      </a:r>
                      <a:endParaRPr lang="pl-PL" sz="18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49830">
                <a:tc>
                  <a:txBody>
                    <a:bodyPr/>
                    <a:lstStyle/>
                    <a:p>
                      <a:r>
                        <a:rPr lang="pl-PL" sz="1800" b="1" dirty="0" smtClean="0">
                          <a:solidFill>
                            <a:srgbClr val="1D649F"/>
                          </a:solidFill>
                        </a:rPr>
                        <a:t>Cel:</a:t>
                      </a:r>
                      <a:endParaRPr lang="pl-PL" sz="18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 smtClean="0">
                          <a:solidFill>
                            <a:srgbClr val="1D649F"/>
                          </a:solidFill>
                        </a:rPr>
                        <a:t>Rozwijanie umiejętności komunikacyjnych i aktywnego słuchania, budowanie poczucia własnej wartości oraz kształtowanie postawy życzliwości.</a:t>
                      </a:r>
                      <a:r>
                        <a:rPr lang="pl-PL" sz="1800" b="1" baseline="0" dirty="0" smtClean="0">
                          <a:solidFill>
                            <a:srgbClr val="1D649F"/>
                          </a:solidFill>
                        </a:rPr>
                        <a:t> Uświadamianie dzieciom potrzeby istnienia emocji negatywnych.</a:t>
                      </a:r>
                      <a:endParaRPr lang="pl-PL" sz="1800" b="1" dirty="0" smtClean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8668">
                <a:tc>
                  <a:txBody>
                    <a:bodyPr/>
                    <a:lstStyle/>
                    <a:p>
                      <a:r>
                        <a:rPr lang="pl-PL" sz="1800" b="1" dirty="0" smtClean="0">
                          <a:solidFill>
                            <a:srgbClr val="1D649F"/>
                          </a:solidFill>
                        </a:rPr>
                        <a:t>Adresaci</a:t>
                      </a:r>
                      <a:endParaRPr lang="pl-PL" sz="18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b="1" dirty="0" smtClean="0">
                          <a:solidFill>
                            <a:srgbClr val="1D649F"/>
                          </a:solidFill>
                        </a:rPr>
                        <a:t>Dzieci i młodzież </a:t>
                      </a:r>
                      <a:r>
                        <a:rPr lang="pl-PL" sz="1800" b="1" kern="1200" dirty="0" smtClean="0">
                          <a:solidFill>
                            <a:srgbClr val="1D649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oparciu o przeprowadzone wcześniej rozpoznanie trudności i potencjału dziecka</a:t>
                      </a:r>
                      <a:endParaRPr lang="pl-PL" sz="18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pl-PL" sz="1800" b="1" dirty="0" smtClean="0">
                          <a:solidFill>
                            <a:srgbClr val="1D649F"/>
                          </a:solidFill>
                        </a:rPr>
                        <a:t>Miejsce </a:t>
                      </a:r>
                      <a:endParaRPr lang="pl-PL" sz="18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 smtClean="0">
                          <a:solidFill>
                            <a:srgbClr val="1D649F"/>
                          </a:solidFill>
                        </a:rPr>
                        <a:t>Powiatowa </a:t>
                      </a:r>
                      <a:r>
                        <a:rPr lang="pl-PL" sz="1800" b="1" baseline="0" dirty="0" smtClean="0">
                          <a:solidFill>
                            <a:srgbClr val="1D649F"/>
                          </a:solidFill>
                        </a:rPr>
                        <a:t>Poradnia Psychologiczno – Pedagogiczna w Tarnowie</a:t>
                      </a:r>
                      <a:endParaRPr lang="pl-PL" sz="1800" b="1" dirty="0" smtClean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1205">
                <a:tc>
                  <a:txBody>
                    <a:bodyPr/>
                    <a:lstStyle/>
                    <a:p>
                      <a:r>
                        <a:rPr lang="pl-PL" sz="1800" b="1" dirty="0" smtClean="0">
                          <a:solidFill>
                            <a:srgbClr val="1D649F"/>
                          </a:solidFill>
                        </a:rPr>
                        <a:t>Termin</a:t>
                      </a:r>
                      <a:endParaRPr lang="pl-PL" sz="18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b="1" dirty="0" smtClean="0">
                          <a:solidFill>
                            <a:srgbClr val="1D649F"/>
                          </a:solidFill>
                        </a:rPr>
                        <a:t>07.10.2019 r. – 23.12.2019  r. </a:t>
                      </a:r>
                      <a:endParaRPr lang="pl-PL" sz="18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4942">
                <a:tc>
                  <a:txBody>
                    <a:bodyPr/>
                    <a:lstStyle/>
                    <a:p>
                      <a:r>
                        <a:rPr lang="pl-PL" sz="1800" b="1" dirty="0" smtClean="0">
                          <a:solidFill>
                            <a:srgbClr val="1D649F"/>
                          </a:solidFill>
                        </a:rPr>
                        <a:t>Prowadzący</a:t>
                      </a:r>
                      <a:endParaRPr lang="pl-PL" sz="18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b="1" baseline="0" dirty="0" smtClean="0">
                          <a:solidFill>
                            <a:srgbClr val="1D649F"/>
                          </a:solidFill>
                        </a:rPr>
                        <a:t>mgr Aleksandra Smoła – pedagog, mgr Ewa </a:t>
                      </a:r>
                      <a:r>
                        <a:rPr lang="pl-PL" sz="1800" b="1" baseline="0" dirty="0" err="1" smtClean="0">
                          <a:solidFill>
                            <a:srgbClr val="1D649F"/>
                          </a:solidFill>
                        </a:rPr>
                        <a:t>Bańdur</a:t>
                      </a:r>
                      <a:r>
                        <a:rPr lang="pl-PL" sz="1800" b="1" baseline="0" dirty="0" smtClean="0">
                          <a:solidFill>
                            <a:srgbClr val="1D649F"/>
                          </a:solidFill>
                        </a:rPr>
                        <a:t> - pedagog</a:t>
                      </a:r>
                      <a:endParaRPr lang="pl-PL" sz="18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1205">
                <a:tc>
                  <a:txBody>
                    <a:bodyPr/>
                    <a:lstStyle/>
                    <a:p>
                      <a:r>
                        <a:rPr lang="pl-PL" sz="1800" b="1" dirty="0" smtClean="0">
                          <a:solidFill>
                            <a:srgbClr val="1D649F"/>
                          </a:solidFill>
                        </a:rPr>
                        <a:t>Forma</a:t>
                      </a:r>
                      <a:endParaRPr lang="pl-PL" sz="18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 smtClean="0">
                          <a:solidFill>
                            <a:srgbClr val="1D649F"/>
                          </a:solidFill>
                        </a:rPr>
                        <a:t>Zajęcia grupowe</a:t>
                      </a:r>
                      <a:endParaRPr lang="pl-PL" sz="18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1205">
                <a:tc>
                  <a:txBody>
                    <a:bodyPr/>
                    <a:lstStyle/>
                    <a:p>
                      <a:r>
                        <a:rPr lang="pl-PL" sz="1800" b="1" dirty="0" smtClean="0">
                          <a:solidFill>
                            <a:srgbClr val="1D649F"/>
                          </a:solidFill>
                        </a:rPr>
                        <a:t>Liczba uczestników</a:t>
                      </a:r>
                      <a:endParaRPr lang="pl-PL" sz="18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 smtClean="0">
                          <a:solidFill>
                            <a:srgbClr val="1D649F"/>
                          </a:solidFill>
                        </a:rPr>
                        <a:t>Uczniowie</a:t>
                      </a:r>
                      <a:r>
                        <a:rPr lang="pl-PL" sz="1800" b="1" baseline="0" dirty="0" smtClean="0">
                          <a:solidFill>
                            <a:srgbClr val="1D649F"/>
                          </a:solidFill>
                        </a:rPr>
                        <a:t> klas I-III – 9 uczestników </a:t>
                      </a:r>
                      <a:endParaRPr lang="pl-PL" sz="18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29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6" name="Picture 2" title="Trzy twarze dzieci przedstawiające różne mimiki twarzy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5096228"/>
            <a:ext cx="2357453" cy="10001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15304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317032" y="5330088"/>
            <a:ext cx="5832648" cy="892688"/>
          </a:xfrm>
        </p:spPr>
        <p:txBody>
          <a:bodyPr>
            <a:noAutofit/>
          </a:bodyPr>
          <a:lstStyle/>
          <a:p>
            <a:r>
              <a:rPr lang="pl-PL" sz="2400" b="1" dirty="0" smtClean="0">
                <a:solidFill>
                  <a:srgbClr val="0065B0"/>
                </a:solidFill>
              </a:rPr>
              <a:t>Siedziba</a:t>
            </a:r>
            <a:br>
              <a:rPr lang="pl-PL" sz="2400" b="1" dirty="0" smtClean="0">
                <a:solidFill>
                  <a:srgbClr val="0065B0"/>
                </a:solidFill>
              </a:rPr>
            </a:br>
            <a:r>
              <a:rPr lang="pl-PL" sz="2400" b="1" dirty="0" smtClean="0">
                <a:solidFill>
                  <a:srgbClr val="0065B0"/>
                </a:solidFill>
              </a:rPr>
              <a:t> </a:t>
            </a:r>
            <a:r>
              <a:rPr lang="pl-PL" sz="2400" b="1" dirty="0">
                <a:solidFill>
                  <a:srgbClr val="0065B0"/>
                </a:solidFill>
              </a:rPr>
              <a:t>Powiatowej Poradni </a:t>
            </a:r>
            <a:r>
              <a:rPr lang="pl-PL" sz="2400" b="1" dirty="0" smtClean="0">
                <a:solidFill>
                  <a:srgbClr val="0065B0"/>
                </a:solidFill>
              </a:rPr>
              <a:t/>
            </a:r>
            <a:br>
              <a:rPr lang="pl-PL" sz="2400" b="1" dirty="0" smtClean="0">
                <a:solidFill>
                  <a:srgbClr val="0065B0"/>
                </a:solidFill>
              </a:rPr>
            </a:br>
            <a:r>
              <a:rPr lang="pl-PL" sz="2400" b="1" dirty="0" smtClean="0">
                <a:solidFill>
                  <a:srgbClr val="0065B0"/>
                </a:solidFill>
              </a:rPr>
              <a:t>Psychologiczno-Pedagogicznej</a:t>
            </a:r>
            <a:r>
              <a:rPr lang="pl-PL" sz="2000" b="1" dirty="0">
                <a:solidFill>
                  <a:srgbClr val="0065B0"/>
                </a:solidFill>
              </a:rPr>
              <a:t/>
            </a:r>
            <a:br>
              <a:rPr lang="pl-PL" sz="2000" b="1" dirty="0">
                <a:solidFill>
                  <a:srgbClr val="0065B0"/>
                </a:solidFill>
              </a:rPr>
            </a:br>
            <a:r>
              <a:rPr lang="pl-PL" sz="2000" dirty="0" smtClean="0">
                <a:solidFill>
                  <a:srgbClr val="0065B0"/>
                </a:solidFill>
              </a:rPr>
              <a:t/>
            </a:r>
            <a:br>
              <a:rPr lang="pl-PL" sz="2000" dirty="0" smtClean="0">
                <a:solidFill>
                  <a:srgbClr val="0065B0"/>
                </a:solidFill>
              </a:rPr>
            </a:br>
            <a:endParaRPr lang="pl-PL" sz="2000" dirty="0">
              <a:solidFill>
                <a:srgbClr val="0065B0"/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3"/>
          </p:nvPr>
        </p:nvSpPr>
        <p:spPr>
          <a:xfrm>
            <a:off x="323528" y="692696"/>
            <a:ext cx="3960440" cy="424847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pl-PL" sz="1800" dirty="0" smtClean="0">
              <a:solidFill>
                <a:srgbClr val="0065B0"/>
              </a:solidFill>
              <a:latin typeface="Bahnschrift Condensed" panose="020B0502040204020203" pitchFamily="34" charset="0"/>
            </a:endParaRPr>
          </a:p>
          <a:p>
            <a:pPr marL="0" indent="0" algn="ctr">
              <a:buNone/>
            </a:pPr>
            <a:endParaRPr lang="pl-PL" sz="18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  <a:p>
            <a:pPr marL="0" indent="0" algn="ctr">
              <a:buNone/>
            </a:pPr>
            <a:endParaRPr lang="pl-PL" sz="1800" dirty="0" smtClean="0">
              <a:solidFill>
                <a:srgbClr val="0065B0"/>
              </a:solidFill>
              <a:latin typeface="Bahnschrift Condensed" panose="020B0502040204020203" pitchFamily="34" charset="0"/>
            </a:endParaRPr>
          </a:p>
          <a:p>
            <a:pPr marL="0" indent="0" algn="ctr">
              <a:buNone/>
            </a:pPr>
            <a:endParaRPr lang="pl-PL" sz="18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  <a:p>
            <a:pPr marL="0" indent="0" algn="ctr">
              <a:buNone/>
            </a:pPr>
            <a:endParaRPr lang="pl-PL" sz="1800" dirty="0" smtClean="0">
              <a:solidFill>
                <a:srgbClr val="0065B0"/>
              </a:solidFill>
              <a:latin typeface="Bahnschrift Condensed" panose="020B0502040204020203" pitchFamily="34" charset="0"/>
            </a:endParaRPr>
          </a:p>
          <a:p>
            <a:pPr marL="0" indent="0" algn="ctr">
              <a:buNone/>
            </a:pPr>
            <a:endParaRPr lang="pl-PL" sz="1800" dirty="0" smtClean="0">
              <a:solidFill>
                <a:srgbClr val="0065B0"/>
              </a:solidFill>
              <a:latin typeface="Bahnschrift Condensed" panose="020B0502040204020203" pitchFamily="34" charset="0"/>
            </a:endParaRPr>
          </a:p>
          <a:p>
            <a:pPr marL="0" indent="0" algn="ctr">
              <a:buNone/>
            </a:pPr>
            <a:endParaRPr lang="pl-PL" sz="18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endParaRPr lang="pl-PL" sz="1800" dirty="0" smtClean="0">
              <a:solidFill>
                <a:srgbClr val="0065B0"/>
              </a:solidFill>
              <a:latin typeface="Bahnschrift Condensed" panose="020B0502040204020203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l-PL" b="1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l-PL" b="1" dirty="0" smtClean="0">
                <a:solidFill>
                  <a:schemeClr val="tx1"/>
                </a:solidFill>
              </a:rPr>
              <a:t>dr Renata Smoleń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b="1" dirty="0" smtClean="0">
                <a:solidFill>
                  <a:srgbClr val="005696"/>
                </a:solidFill>
              </a:rPr>
              <a:t>Dyrektor Powiatowej Poradni Psychologiczno-Pedagogicznej</a:t>
            </a:r>
            <a:endParaRPr lang="pl-PL" b="1" dirty="0">
              <a:solidFill>
                <a:srgbClr val="005696"/>
              </a:solidFill>
            </a:endParaRPr>
          </a:p>
        </p:txBody>
      </p:sp>
      <p:sp>
        <p:nvSpPr>
          <p:cNvPr id="4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3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8" name="Picture 3" title="Budynek Powiatowej Poradni Psychologiczno-Pedagogicznej w Tarnowie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3822700" cy="2868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Dyrektor Powiatowej Poradni Psychologiczno-Pedagogicznej w Tarnowie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2" y="764704"/>
            <a:ext cx="3694329" cy="2770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8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7740352" y="6237312"/>
            <a:ext cx="1161826" cy="365125"/>
          </a:xfrm>
        </p:spPr>
        <p:txBody>
          <a:bodyPr/>
          <a:lstStyle/>
          <a:p>
            <a:fld id="{55293C98-5164-4CFF-9664-C180F80F9BF3}" type="slidenum">
              <a:rPr lang="pl-PL" sz="1600" smtClean="0">
                <a:solidFill>
                  <a:srgbClr val="1D649F"/>
                </a:solidFill>
                <a:latin typeface="Bahnschrift SemiLight Condensed" panose="020B0502040204020203" pitchFamily="34" charset="0"/>
              </a:rPr>
              <a:pPr/>
              <a:t>30</a:t>
            </a:fld>
            <a:endParaRPr lang="pl-PL" sz="1600">
              <a:solidFill>
                <a:srgbClr val="1D649F"/>
              </a:solidFill>
              <a:latin typeface="Bahnschrift SemiLight Condensed" panose="020B0502040204020203" pitchFamily="34" charset="0"/>
            </a:endParaRPr>
          </a:p>
        </p:txBody>
      </p:sp>
      <p:graphicFrame>
        <p:nvGraphicFramePr>
          <p:cNvPr id="4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9992403"/>
              </p:ext>
            </p:extLst>
          </p:nvPr>
        </p:nvGraphicFramePr>
        <p:xfrm>
          <a:off x="395536" y="1944288"/>
          <a:ext cx="8260886" cy="4900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6604702"/>
              </a:tblGrid>
              <a:tr h="467449">
                <a:tc>
                  <a:txBody>
                    <a:bodyPr/>
                    <a:lstStyle/>
                    <a:p>
                      <a:pPr algn="just"/>
                      <a:r>
                        <a:rPr lang="pl-PL" sz="1600" dirty="0" smtClean="0">
                          <a:solidFill>
                            <a:srgbClr val="1D649F"/>
                          </a:solidFill>
                        </a:rPr>
                        <a:t>Organizator</a:t>
                      </a:r>
                      <a:endParaRPr lang="pl-PL" sz="1600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rgbClr val="1D649F"/>
                          </a:solidFill>
                          <a:latin typeface="+mn-lt"/>
                          <a:ea typeface="Times New Roman"/>
                          <a:cs typeface="+mn-cs"/>
                        </a:rPr>
                        <a:t> Firma KOMLOGO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8000">
                <a:tc>
                  <a:txBody>
                    <a:bodyPr/>
                    <a:lstStyle/>
                    <a:p>
                      <a:pPr algn="just"/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Tytuł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„Diagnoza i terapia logopedyczna – nowe strategie, nowe perspektywy </a:t>
                      </a:r>
                      <a:r>
                        <a:rPr lang="pl-PL" sz="1600" b="1" baseline="0" dirty="0" smtClean="0">
                          <a:solidFill>
                            <a:srgbClr val="1D649F"/>
                          </a:solidFill>
                        </a:rPr>
                        <a:t>”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46316">
                <a:tc>
                  <a:txBody>
                    <a:bodyPr/>
                    <a:lstStyle/>
                    <a:p>
                      <a:pPr algn="just"/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Cel: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600" b="1" i="0" kern="1200" dirty="0" smtClean="0">
                          <a:solidFill>
                            <a:srgbClr val="1D649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Omówienie</a:t>
                      </a:r>
                      <a:r>
                        <a:rPr lang="pl-PL" sz="1600" b="1" i="0" kern="1200" baseline="0" dirty="0" smtClean="0">
                          <a:solidFill>
                            <a:srgbClr val="1D649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b="1" i="0" kern="1200" dirty="0" smtClean="0">
                          <a:solidFill>
                            <a:srgbClr val="1D649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aspektów dotyczących problemów zaburzeń głosu i połykania u noworodków i niemowląt, opieka logopedyczna dziecka przedwcześnie urodzonego, omówienie narzędzi przeznaczonych do badania dzieci</a:t>
                      </a:r>
                      <a:r>
                        <a:rPr lang="pl-PL" sz="1600" b="1" i="1" kern="1200" dirty="0" smtClean="0">
                          <a:solidFill>
                            <a:srgbClr val="1D649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</a:t>
                      </a:r>
                      <a:r>
                        <a:rPr lang="pl-PL" sz="1600" b="1" i="0" kern="1200" dirty="0" smtClean="0">
                          <a:solidFill>
                            <a:srgbClr val="1D649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KOJD-AFA, KOSF, KOGS, KOZE)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8015">
                <a:tc>
                  <a:txBody>
                    <a:bodyPr/>
                    <a:lstStyle/>
                    <a:p>
                      <a:pPr algn="just"/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Adresaci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b="1" i="0" kern="1200" dirty="0" smtClean="0">
                          <a:solidFill>
                            <a:srgbClr val="1D649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logopedzi, pedagodzy i psycholodzy</a:t>
                      </a:r>
                      <a:endParaRPr lang="pl-PL" sz="14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8611">
                <a:tc>
                  <a:txBody>
                    <a:bodyPr/>
                    <a:lstStyle/>
                    <a:p>
                      <a:pPr algn="just"/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Miejsce 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Kampus</a:t>
                      </a:r>
                      <a:r>
                        <a:rPr lang="pl-PL" sz="1600" b="1" baseline="0" dirty="0" smtClean="0">
                          <a:solidFill>
                            <a:srgbClr val="1D649F"/>
                          </a:solidFill>
                        </a:rPr>
                        <a:t> Wielicki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8338">
                <a:tc>
                  <a:txBody>
                    <a:bodyPr/>
                    <a:lstStyle/>
                    <a:p>
                      <a:pPr algn="just"/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Termin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05-06.10.2019  r. 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8000"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Komitet organizacyjny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dr</a:t>
                      </a:r>
                      <a:r>
                        <a:rPr lang="pl-PL" sz="1600" b="1" baseline="0" dirty="0" smtClean="0">
                          <a:solidFill>
                            <a:srgbClr val="1D649F"/>
                          </a:solidFill>
                        </a:rPr>
                        <a:t> Joanna Gruba, dr Magdalena Knapek, mgr Martyna Polczyk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3798"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Biorący udział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mgr Sabina</a:t>
                      </a:r>
                      <a:r>
                        <a:rPr lang="pl-PL" sz="1600" b="1" baseline="0" dirty="0" smtClean="0">
                          <a:solidFill>
                            <a:srgbClr val="1D649F"/>
                          </a:solidFill>
                        </a:rPr>
                        <a:t> Rosołowska-Patuła - logopeda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0562"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Forma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Szkolenie 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ytuł 3"/>
          <p:cNvSpPr txBox="1">
            <a:spLocks/>
          </p:cNvSpPr>
          <p:nvPr/>
        </p:nvSpPr>
        <p:spPr>
          <a:xfrm>
            <a:off x="467544" y="188640"/>
            <a:ext cx="820891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3200" b="1" dirty="0" smtClean="0">
                <a:solidFill>
                  <a:srgbClr val="D6E3EE"/>
                </a:solidFill>
              </a:rPr>
              <a:t>Konferencja - III </a:t>
            </a:r>
            <a:r>
              <a:rPr lang="pl-PL" sz="3200" b="1" dirty="0">
                <a:solidFill>
                  <a:srgbClr val="D6E3EE"/>
                </a:solidFill>
              </a:rPr>
              <a:t>Ogólnopolskie Sympozjum </a:t>
            </a:r>
            <a:r>
              <a:rPr lang="pl-PL" sz="3200" b="1" dirty="0" smtClean="0">
                <a:solidFill>
                  <a:srgbClr val="D6E3EE"/>
                </a:solidFill>
              </a:rPr>
              <a:t>Logopedyczne</a:t>
            </a:r>
            <a:r>
              <a:rPr lang="pl-PL" sz="3200" b="1" dirty="0" smtClean="0">
                <a:solidFill>
                  <a:srgbClr val="F1F5F9"/>
                </a:solidFill>
              </a:rPr>
              <a:t> </a:t>
            </a:r>
            <a:r>
              <a:rPr lang="pl-PL" sz="3200" b="1" dirty="0" smtClean="0">
                <a:solidFill>
                  <a:srgbClr val="D6E3EE"/>
                </a:solidFill>
              </a:rPr>
              <a:t>– „</a:t>
            </a:r>
            <a:r>
              <a:rPr lang="pl-PL" sz="3200" b="1" dirty="0">
                <a:solidFill>
                  <a:srgbClr val="D6E3EE"/>
                </a:solidFill>
              </a:rPr>
              <a:t>Diagnoza i terapia logopedyczna – nowe strategie, nowe perspektywy</a:t>
            </a:r>
            <a:r>
              <a:rPr lang="pl-PL" sz="3200" b="1" dirty="0" smtClean="0">
                <a:solidFill>
                  <a:srgbClr val="D6E3EE"/>
                </a:solidFill>
              </a:rPr>
              <a:t>”</a:t>
            </a:r>
            <a:endParaRPr lang="pl-PL" sz="3200" b="1" dirty="0">
              <a:solidFill>
                <a:srgbClr val="D6E3EE"/>
              </a:solidFill>
            </a:endParaRPr>
          </a:p>
        </p:txBody>
      </p:sp>
      <p:pic>
        <p:nvPicPr>
          <p:cNvPr id="6" name="Obraz 5" title="Logo III Ogólnopolskiego Sympozjum Logopedycznego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987" y="1340768"/>
            <a:ext cx="3672408" cy="110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91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6456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>
                <a:solidFill>
                  <a:srgbClr val="D6E3EE"/>
                </a:solidFill>
              </a:rPr>
              <a:t>Europejski Tydzień Świadomości Dysleksji</a:t>
            </a:r>
            <a:endParaRPr lang="pl-PL" sz="3600" b="1" dirty="0">
              <a:solidFill>
                <a:srgbClr val="D6E3EE"/>
              </a:solidFill>
            </a:endParaRPr>
          </a:p>
        </p:txBody>
      </p:sp>
      <p:graphicFrame>
        <p:nvGraphicFramePr>
          <p:cNvPr id="4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0922975"/>
              </p:ext>
            </p:extLst>
          </p:nvPr>
        </p:nvGraphicFramePr>
        <p:xfrm>
          <a:off x="539552" y="1124744"/>
          <a:ext cx="7920880" cy="5452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7076"/>
                <a:gridCol w="6253804"/>
              </a:tblGrid>
              <a:tr h="539771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rgbClr val="1D649F"/>
                          </a:solidFill>
                        </a:rPr>
                        <a:t>Organizator</a:t>
                      </a:r>
                      <a:endParaRPr lang="pl-PL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rgbClr val="1D649F"/>
                          </a:solidFill>
                        </a:rPr>
                        <a:t>Powiatowa</a:t>
                      </a:r>
                      <a:r>
                        <a:rPr lang="pl-PL" baseline="0" dirty="0" smtClean="0">
                          <a:solidFill>
                            <a:srgbClr val="1D649F"/>
                          </a:solidFill>
                        </a:rPr>
                        <a:t> Poradnia Psychologiczno – Pedagogiczna </a:t>
                      </a:r>
                      <a:br>
                        <a:rPr lang="pl-PL" baseline="0" dirty="0" smtClean="0">
                          <a:solidFill>
                            <a:srgbClr val="1D649F"/>
                          </a:solidFill>
                        </a:rPr>
                      </a:br>
                      <a:r>
                        <a:rPr lang="pl-PL" baseline="0" dirty="0" smtClean="0">
                          <a:solidFill>
                            <a:srgbClr val="1D649F"/>
                          </a:solidFill>
                        </a:rPr>
                        <a:t>w Tarnowie Filia w Wojniczu</a:t>
                      </a:r>
                      <a:endParaRPr lang="pl-PL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9730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Tytuł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„Nauczyciel bliżej</a:t>
                      </a: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 dziecka z </a:t>
                      </a: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dysleksją</a:t>
                      </a: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”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9771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Cel: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Propagowanie</a:t>
                      </a: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 wiedzy dotyczącej specyficznych trudności </a:t>
                      </a:r>
                      <a:b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</a:b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w uczeniu się oraz różnorodnych form wsparcia dla dzieci, rodziców i nauczycieli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9771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Adresaci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Rodzice, uczniowie, pedagodzy szkolni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9771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Miejsce 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Powiatowa</a:t>
                      </a: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 Poradnia Psychologiczno – Pedagogiczna </a:t>
                      </a:r>
                      <a:b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</a:b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w Tarnowie Filia w Wojniczu</a:t>
                      </a:r>
                      <a:endParaRPr lang="pl-PL" b="1" dirty="0" smtClean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9771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Termin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07.10.2019 r. – 13.10.2019 r.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9771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Prowadzący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mgr</a:t>
                      </a: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 Monika Karpińska - pedagog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9771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Forma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Spotkanie </a:t>
                      </a:r>
                      <a:r>
                        <a:rPr lang="pl-PL" sz="1800" b="1" kern="1200" dirty="0" smtClean="0">
                          <a:solidFill>
                            <a:srgbClr val="1D649F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z pedagogami</a:t>
                      </a:r>
                      <a:r>
                        <a:rPr lang="pl-PL" sz="1800" b="1" kern="1200" baseline="0" dirty="0" smtClean="0">
                          <a:solidFill>
                            <a:srgbClr val="1D649F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szkolnymi, prelekcja dla rodziców </a:t>
                      </a:r>
                      <a:br>
                        <a:rPr lang="pl-PL" sz="1800" b="1" kern="1200" baseline="0" dirty="0" smtClean="0">
                          <a:solidFill>
                            <a:srgbClr val="1D649F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pl-PL" sz="1800" b="1" kern="1200" baseline="0" dirty="0" smtClean="0">
                          <a:solidFill>
                            <a:srgbClr val="1D649F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i indywidualne konsultacje z rodzicami, zajęcia terapeutyczne z dziećmi</a:t>
                      </a:r>
                      <a:endParaRPr lang="pl-PL" sz="1800" b="1" kern="1200" dirty="0" smtClean="0">
                        <a:solidFill>
                          <a:srgbClr val="1D649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/>
                      <a:endParaRPr lang="pl-P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31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5044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1002440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rgbClr val="D6E3EE"/>
                </a:solidFill>
              </a:rPr>
              <a:t>Ogólnopolski Tydzień Kariery</a:t>
            </a:r>
            <a:endParaRPr lang="pl-PL" sz="3600" b="1" dirty="0">
              <a:solidFill>
                <a:srgbClr val="D6E3EE"/>
              </a:solidFill>
            </a:endParaRPr>
          </a:p>
        </p:txBody>
      </p:sp>
      <p:graphicFrame>
        <p:nvGraphicFramePr>
          <p:cNvPr id="4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8549448"/>
              </p:ext>
            </p:extLst>
          </p:nvPr>
        </p:nvGraphicFramePr>
        <p:xfrm>
          <a:off x="323528" y="1052736"/>
          <a:ext cx="8496944" cy="5685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6912768"/>
              </a:tblGrid>
              <a:tr h="622552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1D649F"/>
                          </a:solidFill>
                        </a:rPr>
                        <a:t>Organizator</a:t>
                      </a:r>
                      <a:endParaRPr lang="pl-PL" sz="1600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1D649F"/>
                          </a:solidFill>
                        </a:rPr>
                        <a:t>Powiatowa</a:t>
                      </a:r>
                      <a:r>
                        <a:rPr lang="pl-PL" sz="1600" baseline="0" dirty="0" smtClean="0">
                          <a:solidFill>
                            <a:srgbClr val="1D649F"/>
                          </a:solidFill>
                        </a:rPr>
                        <a:t> Poradnia Psychologiczno – Pedagogiczna </a:t>
                      </a:r>
                      <a:br>
                        <a:rPr lang="pl-PL" sz="1600" baseline="0" dirty="0" smtClean="0">
                          <a:solidFill>
                            <a:srgbClr val="1D649F"/>
                          </a:solidFill>
                        </a:rPr>
                      </a:br>
                      <a:r>
                        <a:rPr lang="pl-PL" sz="1600" baseline="0" dirty="0" smtClean="0">
                          <a:solidFill>
                            <a:srgbClr val="1D649F"/>
                          </a:solidFill>
                        </a:rPr>
                        <a:t>w Tarnowie, </a:t>
                      </a:r>
                      <a:r>
                        <a:rPr lang="pl-PL" sz="1600" b="1" i="0" u="none" strike="noStrike" baseline="0" dirty="0" smtClean="0">
                          <a:solidFill>
                            <a:srgbClr val="1D649F"/>
                          </a:solidFill>
                        </a:rPr>
                        <a:t>Filia w Żabnie, Filia w Tuchowie, Filia w Wojniczu 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552"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Tytuł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Ogólnopolski Tydzień Kariery 2019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2552"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Cel: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i="0" u="none" strike="noStrike" kern="1200" baseline="0" dirty="0" smtClean="0">
                          <a:solidFill>
                            <a:srgbClr val="1D649F"/>
                          </a:solidFill>
                          <a:latin typeface="+mn-lt"/>
                          <a:ea typeface="+mn-ea"/>
                          <a:cs typeface="+mn-cs"/>
                        </a:rPr>
                        <a:t>Ułatwienie podjęcia decyzji edukacyjnej i zawodowej, określenie własnych predyspozycji psychofizycznych i preferencji zawodowych oraz poznanie swoich mocnych stron, zapoznanie ze ścieżkami kształcenia prowadzącymi do zdobycia wymarzonego zawodu, poznanie tzw. zawodów z przyszłością </a:t>
                      </a:r>
                      <a:br>
                        <a:rPr lang="pl-PL" sz="1600" b="1" i="0" u="none" strike="noStrike" kern="1200" baseline="0" dirty="0" smtClean="0">
                          <a:solidFill>
                            <a:srgbClr val="1D649F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b="1" i="0" u="none" strike="noStrike" kern="1200" baseline="0" dirty="0" smtClean="0">
                          <a:solidFill>
                            <a:srgbClr val="1D649F"/>
                          </a:solidFill>
                          <a:latin typeface="+mn-lt"/>
                          <a:ea typeface="+mn-ea"/>
                          <a:cs typeface="+mn-cs"/>
                        </a:rPr>
                        <a:t>a także wymagań psychofizycznych zawodów i porównanie ich z własnymi możliwościami</a:t>
                      </a:r>
                      <a:endParaRPr lang="pl-PL" sz="14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0016"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Adresaci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 i="0" u="none" strike="noStrike" kern="1200" baseline="0" dirty="0" smtClean="0">
                          <a:solidFill>
                            <a:srgbClr val="1D649F"/>
                          </a:solidFill>
                          <a:latin typeface="+mn-lt"/>
                          <a:ea typeface="+mn-ea"/>
                          <a:cs typeface="+mn-cs"/>
                        </a:rPr>
                        <a:t>Uczniowie klas VII i  VIII  szkoły podstawowej</a:t>
                      </a:r>
                      <a:endParaRPr lang="pl-PL" sz="14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Liczba uczestników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86 uczniów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632"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Miejsce 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Szkoła Podstawowa</a:t>
                      </a:r>
                      <a:r>
                        <a:rPr lang="pl-PL" sz="1600" b="1" baseline="0" dirty="0" smtClean="0">
                          <a:solidFill>
                            <a:srgbClr val="1D649F"/>
                          </a:solidFill>
                        </a:rPr>
                        <a:t> w: Pleśnej, Rzepiennik Marciszewski </a:t>
                      </a:r>
                      <a:r>
                        <a:rPr lang="pl-PL" sz="1600" b="1" baseline="0" smtClean="0">
                          <a:solidFill>
                            <a:srgbClr val="1D649F"/>
                          </a:solidFill>
                        </a:rPr>
                        <a:t>i Wietrzychowice 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Termin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21-27.10.2019r.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432"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Prowadzący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u="none" strike="noStrike" kern="1200" baseline="0" dirty="0" smtClean="0">
                          <a:solidFill>
                            <a:srgbClr val="1D649F"/>
                          </a:solidFill>
                          <a:latin typeface="+mn-lt"/>
                          <a:ea typeface="+mn-ea"/>
                          <a:cs typeface="+mn-cs"/>
                        </a:rPr>
                        <a:t>Doradcy zawodowi pracujący w Powiatowej Poradni Psychologiczno- Pedagogicznej w Tarnowie oraz w </a:t>
                      </a:r>
                      <a:r>
                        <a:rPr lang="pl-PL" sz="1600" b="1" i="0" u="none" strike="noStrike" baseline="0" dirty="0" smtClean="0">
                          <a:solidFill>
                            <a:srgbClr val="1D649F"/>
                          </a:solidFill>
                        </a:rPr>
                        <a:t>Filii w Żabnie, Filii w Tuchowie, Fili w Wojniczu </a:t>
                      </a:r>
                      <a:endParaRPr lang="pl-PL" sz="1600" b="1" dirty="0" smtClean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5096"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Forma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Grupowe</a:t>
                      </a:r>
                      <a:r>
                        <a:rPr lang="pl-PL" sz="1600" b="1" baseline="0" dirty="0" smtClean="0">
                          <a:solidFill>
                            <a:srgbClr val="1D649F"/>
                          </a:solidFill>
                        </a:rPr>
                        <a:t> zajęcia warsztatowe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32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1972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601041"/>
              </p:ext>
            </p:extLst>
          </p:nvPr>
        </p:nvGraphicFramePr>
        <p:xfrm>
          <a:off x="467544" y="1196752"/>
          <a:ext cx="7920880" cy="5688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6336704"/>
              </a:tblGrid>
              <a:tr h="622552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1D649F"/>
                          </a:solidFill>
                        </a:rPr>
                        <a:t>Organizator</a:t>
                      </a:r>
                      <a:endParaRPr lang="pl-PL" sz="1600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dirty="0" smtClean="0">
                          <a:solidFill>
                            <a:srgbClr val="1D649F"/>
                          </a:solidFill>
                        </a:rPr>
                        <a:t>Powiatowa</a:t>
                      </a:r>
                      <a:r>
                        <a:rPr lang="pl-PL" sz="1600" baseline="0" dirty="0" smtClean="0">
                          <a:solidFill>
                            <a:srgbClr val="1D649F"/>
                          </a:solidFill>
                        </a:rPr>
                        <a:t> Poradnia Psychologiczno – Pedagogiczna </a:t>
                      </a:r>
                      <a:br>
                        <a:rPr lang="pl-PL" sz="1600" baseline="0" dirty="0" smtClean="0">
                          <a:solidFill>
                            <a:srgbClr val="1D649F"/>
                          </a:solidFill>
                        </a:rPr>
                      </a:br>
                      <a:r>
                        <a:rPr lang="pl-PL" sz="1600" baseline="0" dirty="0" smtClean="0">
                          <a:solidFill>
                            <a:srgbClr val="1D649F"/>
                          </a:solidFill>
                        </a:rPr>
                        <a:t>w Tarnowie Filia w Żabnie </a:t>
                      </a:r>
                      <a:endParaRPr lang="pl-PL" sz="1600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9576"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Tytuł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„Logopedyczne</a:t>
                      </a:r>
                      <a:r>
                        <a:rPr lang="pl-PL" sz="1600" b="1" baseline="0" dirty="0" smtClean="0">
                          <a:solidFill>
                            <a:srgbClr val="1D649F"/>
                          </a:solidFill>
                        </a:rPr>
                        <a:t> ABC – „</a:t>
                      </a:r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Zabawa w terapii dziecka z całościowymi zaburzeniami rozwoju</a:t>
                      </a:r>
                      <a:r>
                        <a:rPr lang="pl-PL" sz="1600" b="1" baseline="0" dirty="0" smtClean="0">
                          <a:solidFill>
                            <a:srgbClr val="1D649F"/>
                          </a:solidFill>
                        </a:rPr>
                        <a:t>”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2552"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Cel: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b="1" baseline="0" dirty="0" smtClean="0">
                          <a:solidFill>
                            <a:srgbClr val="1D649F"/>
                          </a:solidFill>
                        </a:rPr>
                        <a:t>Zapoznanie uczestników z wpływem zaburzeń na rozwój mowy, znaczenie zabawy w rozwoju dziecka, jej zasady i rodzaje. Poznanie metod, które są pomocne w terapii dziecka z zaburzeniami rozwoju oraz przedstawienie zabaw stymulujących rozwój dziecka.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2404"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Adresaci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Terapeuci mowy</a:t>
                      </a:r>
                      <a:r>
                        <a:rPr lang="pl-PL" sz="1600" b="1" baseline="0" dirty="0" smtClean="0">
                          <a:solidFill>
                            <a:srgbClr val="1D649F"/>
                          </a:solidFill>
                        </a:rPr>
                        <a:t>, pracownicy pedagogiczni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4232"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Liczba uczestników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6 osób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632"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Miejsce 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Powiatowa</a:t>
                      </a:r>
                      <a:r>
                        <a:rPr lang="pl-PL" sz="1600" b="1" baseline="0" dirty="0" smtClean="0">
                          <a:solidFill>
                            <a:srgbClr val="1D649F"/>
                          </a:solidFill>
                        </a:rPr>
                        <a:t> Poradnia Psychologiczno – Pedagogiczna </a:t>
                      </a:r>
                      <a:br>
                        <a:rPr lang="pl-PL" sz="1600" b="1" baseline="0" dirty="0" smtClean="0">
                          <a:solidFill>
                            <a:srgbClr val="1D649F"/>
                          </a:solidFill>
                        </a:rPr>
                      </a:br>
                      <a:r>
                        <a:rPr lang="pl-PL" sz="1600" b="1" baseline="0" dirty="0" smtClean="0">
                          <a:solidFill>
                            <a:srgbClr val="1D649F"/>
                          </a:solidFill>
                        </a:rPr>
                        <a:t>w Tarnowie Filia w Żabnie </a:t>
                      </a:r>
                      <a:endParaRPr lang="pl-PL" sz="1600" b="1" dirty="0" smtClean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Termin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25.11.2019 r.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9496"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Prowadzący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mgr</a:t>
                      </a:r>
                      <a:r>
                        <a:rPr lang="pl-PL" sz="1600" b="1" baseline="0" dirty="0" smtClean="0">
                          <a:solidFill>
                            <a:srgbClr val="1D649F"/>
                          </a:solidFill>
                        </a:rPr>
                        <a:t> Katarzyna Zych – </a:t>
                      </a:r>
                      <a:r>
                        <a:rPr lang="pl-PL" sz="1600" b="1" baseline="0" dirty="0" err="1" smtClean="0">
                          <a:solidFill>
                            <a:srgbClr val="1D649F"/>
                          </a:solidFill>
                        </a:rPr>
                        <a:t>neurologopeda</a:t>
                      </a:r>
                      <a:r>
                        <a:rPr lang="pl-PL" sz="1600" b="1" baseline="0" dirty="0" smtClean="0">
                          <a:solidFill>
                            <a:srgbClr val="1D649F"/>
                          </a:solidFill>
                        </a:rPr>
                        <a:t>, mgr Renata Spinda - </a:t>
                      </a:r>
                      <a:r>
                        <a:rPr lang="pl-PL" sz="1600" b="1" baseline="0" dirty="0" err="1" smtClean="0">
                          <a:solidFill>
                            <a:srgbClr val="1D649F"/>
                          </a:solidFill>
                        </a:rPr>
                        <a:t>neurologopeda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9360"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Forma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Spotkanie </a:t>
                      </a:r>
                      <a:r>
                        <a:rPr lang="pl-PL" sz="1600" b="1" kern="1200" dirty="0" smtClean="0">
                          <a:solidFill>
                            <a:srgbClr val="1D649F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informacyjno-konsultacyjne w ramach</a:t>
                      </a:r>
                      <a:r>
                        <a:rPr lang="pl-PL" sz="1600" b="1" kern="1200" baseline="0" dirty="0" smtClean="0">
                          <a:solidFill>
                            <a:srgbClr val="1D649F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b="1" kern="1200" dirty="0" smtClean="0">
                          <a:solidFill>
                            <a:srgbClr val="1D649F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współpracy </a:t>
                      </a:r>
                      <a:br>
                        <a:rPr lang="pl-PL" sz="1600" b="1" kern="1200" dirty="0" smtClean="0">
                          <a:solidFill>
                            <a:srgbClr val="1D649F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pl-PL" sz="1600" b="1" kern="1200" dirty="0" smtClean="0">
                          <a:solidFill>
                            <a:srgbClr val="1D649F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i samokształcenia </a:t>
                      </a:r>
                      <a:endParaRPr lang="pl-PL" sz="1600" b="1" kern="1200" dirty="0" smtClean="0">
                        <a:solidFill>
                          <a:srgbClr val="1D649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/>
                      <a:endParaRPr lang="pl-PL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85720" y="428604"/>
            <a:ext cx="8411424" cy="1080120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solidFill>
                  <a:srgbClr val="D6E3EE"/>
                </a:solidFill>
              </a:rPr>
              <a:t>„Logopedyczne </a:t>
            </a:r>
            <a:r>
              <a:rPr lang="pl-PL" sz="3200" b="1" dirty="0">
                <a:solidFill>
                  <a:srgbClr val="D6E3EE"/>
                </a:solidFill>
              </a:rPr>
              <a:t>ABC – </a:t>
            </a:r>
            <a:r>
              <a:rPr lang="pl-PL" sz="3200" b="1" dirty="0" smtClean="0">
                <a:solidFill>
                  <a:srgbClr val="D6E3EE"/>
                </a:solidFill>
              </a:rPr>
              <a:t>Zabawa w terapii dziecka z całościowymi zaburzeniami rozwoju”</a:t>
            </a:r>
            <a:r>
              <a:rPr lang="pl-PL" sz="3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3600" dirty="0"/>
          </a:p>
        </p:txBody>
      </p:sp>
      <p:sp>
        <p:nvSpPr>
          <p:cNvPr id="5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33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34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2" name="Obraz 11" descr="&#10;" title="Panie na Logopedycznym Spotkaniu z cyklu Logopedyczne ABC – „Zabawa w terapii dziecka z całościowymi zaburzeniami rozwoju&quot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3500438"/>
            <a:ext cx="4452968" cy="2504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Obraz 12" title="Dzieci trzymające literki ABC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5" y="785794"/>
            <a:ext cx="3929090" cy="2504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623385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28694"/>
          </a:xfrm>
        </p:spPr>
        <p:txBody>
          <a:bodyPr>
            <a:normAutofit/>
          </a:bodyPr>
          <a:lstStyle/>
          <a:p>
            <a:r>
              <a:rPr lang="pl-PL" sz="4000" b="1" dirty="0" err="1" smtClean="0"/>
              <a:t>Dogoterapia</a:t>
            </a:r>
            <a:endParaRPr lang="pl-PL" sz="4000" b="1" dirty="0"/>
          </a:p>
        </p:txBody>
      </p:sp>
      <p:graphicFrame>
        <p:nvGraphicFramePr>
          <p:cNvPr id="5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906299"/>
              </p:ext>
            </p:extLst>
          </p:nvPr>
        </p:nvGraphicFramePr>
        <p:xfrm>
          <a:off x="500034" y="1000108"/>
          <a:ext cx="7572428" cy="4180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6143668"/>
              </a:tblGrid>
              <a:tr h="628691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Organizator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Powiatowa</a:t>
                      </a: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 Poradnia Psychologiczno - Pedagogiczna </a:t>
                      </a:r>
                      <a:b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</a:b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w Tarnowie Filia w Wojniczu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8406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Tytuł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kern="1200" dirty="0" smtClean="0">
                          <a:solidFill>
                            <a:srgbClr val="1D649F"/>
                          </a:solidFill>
                          <a:latin typeface="+mn-lt"/>
                          <a:ea typeface="+mn-ea"/>
                          <a:cs typeface="+mn-cs"/>
                        </a:rPr>
                        <a:t>Pies w terapii, czyli fakty i mity na temat </a:t>
                      </a:r>
                      <a:r>
                        <a:rPr lang="pl-PL" sz="1800" b="1" i="0" kern="1200" dirty="0" err="1" smtClean="0">
                          <a:solidFill>
                            <a:srgbClr val="1D649F"/>
                          </a:solidFill>
                          <a:latin typeface="+mn-lt"/>
                          <a:ea typeface="+mn-ea"/>
                          <a:cs typeface="+mn-cs"/>
                        </a:rPr>
                        <a:t>dogoterapii</a:t>
                      </a:r>
                      <a:endParaRPr lang="pl-PL" sz="1800" b="1" i="0" kern="1200" dirty="0" smtClean="0">
                        <a:solidFill>
                          <a:srgbClr val="1D649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67569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Cel: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b="1" i="0" kern="1200" dirty="0" smtClean="0">
                          <a:solidFill>
                            <a:srgbClr val="1D649F"/>
                          </a:solidFill>
                          <a:latin typeface="+mn-lt"/>
                          <a:ea typeface="+mn-ea"/>
                          <a:cs typeface="+mn-cs"/>
                        </a:rPr>
                        <a:t>Przybliżenie</a:t>
                      </a:r>
                      <a:r>
                        <a:rPr lang="pl-PL" sz="1800" b="1" i="0" kern="1200" baseline="0" dirty="0" smtClean="0">
                          <a:solidFill>
                            <a:srgbClr val="1D649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1" i="0" kern="1200" dirty="0" smtClean="0">
                          <a:solidFill>
                            <a:srgbClr val="1D649F"/>
                          </a:solidFill>
                          <a:latin typeface="+mn-lt"/>
                          <a:ea typeface="+mn-ea"/>
                          <a:cs typeface="+mn-cs"/>
                        </a:rPr>
                        <a:t>dobrych praktyk  stosowanych w pracy z psem i obalenie mitów funkcjonujących zarówno w środowisku terapeutów, jak i rodziców dzieci wymagających szeroko pojętej rehabilitacji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0701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Adresaci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Dzieci</a:t>
                      </a: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 wymagające terapii 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8691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Miejsce 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1" i="0" kern="1200" dirty="0" smtClean="0">
                          <a:solidFill>
                            <a:srgbClr val="1D649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Powiatowa Poradnia Psychologiczno-</a:t>
                      </a:r>
                      <a:br>
                        <a:rPr lang="pl-PL" sz="1800" b="1" i="0" kern="1200" dirty="0" smtClean="0">
                          <a:solidFill>
                            <a:srgbClr val="1D649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b="1" i="0" kern="1200" dirty="0" smtClean="0">
                          <a:solidFill>
                            <a:srgbClr val="1D649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Pedagogiczna, Filia w Wojniczu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1490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Prowadzący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mgr Sabina </a:t>
                      </a:r>
                      <a:r>
                        <a:rPr lang="pl-PL" b="1" dirty="0" err="1" smtClean="0">
                          <a:solidFill>
                            <a:srgbClr val="1D649F"/>
                          </a:solidFill>
                        </a:rPr>
                        <a:t>Rosołowska-Patuła</a:t>
                      </a: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 - logopeda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1389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Forma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 Zajęcia</a:t>
                      </a: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 terapeutyczne 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35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7" name="Obraz 6" title="Dziecko bawiące się z psem na zajęciach dogoterapii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3143248"/>
            <a:ext cx="2901081" cy="2067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77304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80120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D6E3EE"/>
                </a:solidFill>
              </a:rPr>
              <a:t>Terapia EEG BIOFEEDBACK</a:t>
            </a:r>
          </a:p>
        </p:txBody>
      </p:sp>
      <p:graphicFrame>
        <p:nvGraphicFramePr>
          <p:cNvPr id="5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1026793"/>
              </p:ext>
            </p:extLst>
          </p:nvPr>
        </p:nvGraphicFramePr>
        <p:xfrm>
          <a:off x="251520" y="1124744"/>
          <a:ext cx="8640960" cy="3341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0249"/>
                <a:gridCol w="6400711"/>
              </a:tblGrid>
              <a:tr h="648072"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rgbClr val="1D649F"/>
                          </a:solidFill>
                        </a:rPr>
                        <a:t>Organizator</a:t>
                      </a:r>
                      <a:endParaRPr lang="pl-PL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solidFill>
                            <a:srgbClr val="1D649F"/>
                          </a:solidFill>
                        </a:rPr>
                        <a:t>Powiatowa</a:t>
                      </a:r>
                      <a:r>
                        <a:rPr lang="pl-PL" baseline="0" dirty="0" smtClean="0">
                          <a:solidFill>
                            <a:srgbClr val="1D649F"/>
                          </a:solidFill>
                        </a:rPr>
                        <a:t> Poradnia Psychologiczno - Pedagogiczna </a:t>
                      </a:r>
                      <a:br>
                        <a:rPr lang="pl-PL" baseline="0" dirty="0" smtClean="0">
                          <a:solidFill>
                            <a:srgbClr val="1D649F"/>
                          </a:solidFill>
                        </a:rPr>
                      </a:br>
                      <a:r>
                        <a:rPr lang="pl-PL" baseline="0" dirty="0" smtClean="0">
                          <a:solidFill>
                            <a:srgbClr val="1D649F"/>
                          </a:solidFill>
                        </a:rPr>
                        <a:t>w Tarnowie </a:t>
                      </a:r>
                      <a:endParaRPr lang="pl-PL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5132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Cel: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b="1" i="0" u="none" strike="noStrike" kern="1200" baseline="0" dirty="0" smtClean="0">
                          <a:solidFill>
                            <a:srgbClr val="1D649F"/>
                          </a:solidFill>
                          <a:latin typeface="+mn-lt"/>
                          <a:ea typeface="+mn-ea"/>
                          <a:cs typeface="+mn-cs"/>
                        </a:rPr>
                        <a:t>Pozytywna, korzystna dla zdrowia regulacja fal mózgu</a:t>
                      </a:r>
                      <a:endParaRPr lang="pl-PL" sz="1800" b="1" dirty="0">
                        <a:solidFill>
                          <a:srgbClr val="1D649F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2426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Adresaci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1" i="0" u="none" strike="noStrike" kern="1200" baseline="0" dirty="0" smtClean="0">
                          <a:solidFill>
                            <a:srgbClr val="1D649F"/>
                          </a:solidFill>
                          <a:latin typeface="+mn-lt"/>
                          <a:ea typeface="+mn-ea"/>
                          <a:cs typeface="+mn-cs"/>
                        </a:rPr>
                        <a:t>Dzieci i młodzież posiadające stosowne wskazania medyczne</a:t>
                      </a:r>
                    </a:p>
                    <a:p>
                      <a:r>
                        <a:rPr lang="pl-PL" sz="1800" b="1" i="0" u="none" strike="noStrike" kern="1200" baseline="0" dirty="0" smtClean="0">
                          <a:solidFill>
                            <a:srgbClr val="1D649F"/>
                          </a:solidFill>
                          <a:latin typeface="+mn-lt"/>
                          <a:ea typeface="+mn-ea"/>
                          <a:cs typeface="+mn-cs"/>
                        </a:rPr>
                        <a:t>i psychologiczne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7114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Miejsce 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Powiatowa</a:t>
                      </a: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 Poradnia Psychologiczno - Pedagogiczna </a:t>
                      </a:r>
                      <a:b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</a:b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w Tarnowie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8964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Prowadzący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dr Renata Smoleń,</a:t>
                      </a: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 mgr Edyta Karasiewicz-Mróz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9667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Forma zajęć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Zajęcia</a:t>
                      </a: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 indywidualne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 title="Pani prowadząca terapię Biofeedb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-10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11724"/>
            <a:ext cx="4103489" cy="2234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36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5282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39552" y="105856"/>
            <a:ext cx="8147248" cy="1002440"/>
          </a:xfrm>
        </p:spPr>
        <p:txBody>
          <a:bodyPr/>
          <a:lstStyle/>
          <a:p>
            <a:r>
              <a:rPr lang="pl-PL" b="1" dirty="0">
                <a:solidFill>
                  <a:srgbClr val="DFE8F1"/>
                </a:solidFill>
              </a:rPr>
              <a:t>Test MOXO</a:t>
            </a:r>
            <a:endParaRPr lang="pl-PL" dirty="0"/>
          </a:p>
        </p:txBody>
      </p:sp>
      <p:graphicFrame>
        <p:nvGraphicFramePr>
          <p:cNvPr id="5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3726339"/>
              </p:ext>
            </p:extLst>
          </p:nvPr>
        </p:nvGraphicFramePr>
        <p:xfrm>
          <a:off x="343819" y="1227787"/>
          <a:ext cx="7899076" cy="5191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121"/>
                <a:gridCol w="6317955"/>
              </a:tblGrid>
              <a:tr h="568072"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Organizator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Powiatowa</a:t>
                      </a:r>
                      <a:r>
                        <a:rPr lang="pl-PL" sz="1600" b="1" baseline="0" dirty="0" smtClean="0">
                          <a:solidFill>
                            <a:srgbClr val="1D649F"/>
                          </a:solidFill>
                        </a:rPr>
                        <a:t> Poradnia Psychologiczno – Pedagogiczna </a:t>
                      </a:r>
                      <a:br>
                        <a:rPr lang="pl-PL" sz="1600" b="1" baseline="0" dirty="0" smtClean="0">
                          <a:solidFill>
                            <a:srgbClr val="1D649F"/>
                          </a:solidFill>
                        </a:rPr>
                      </a:br>
                      <a:r>
                        <a:rPr lang="pl-PL" sz="1600" b="1" baseline="0" dirty="0" smtClean="0">
                          <a:solidFill>
                            <a:srgbClr val="1D649F"/>
                          </a:solidFill>
                        </a:rPr>
                        <a:t>w Tarnowie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8542"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Tytuł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u="none" strike="noStrike" kern="1200" baseline="0" dirty="0" smtClean="0">
                          <a:solidFill>
                            <a:srgbClr val="1D649F"/>
                          </a:solidFill>
                          <a:latin typeface="+mn-lt"/>
                          <a:ea typeface="+mn-ea"/>
                          <a:cs typeface="+mn-cs"/>
                        </a:rPr>
                        <a:t>Test MOXO - </a:t>
                      </a:r>
                      <a:r>
                        <a:rPr lang="pl-PL" sz="1600" b="1" kern="1200" dirty="0" smtClean="0">
                          <a:solidFill>
                            <a:srgbClr val="1D649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wsparcie diagnozy zaburzeń uwagi i nadruchliwości </a:t>
                      </a:r>
                      <a:br>
                        <a:rPr lang="pl-PL" sz="1600" b="1" kern="1200" dirty="0" smtClean="0">
                          <a:solidFill>
                            <a:srgbClr val="1D649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b="1" kern="1200" dirty="0" smtClean="0">
                          <a:solidFill>
                            <a:srgbClr val="1D649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(w tym ADHD)</a:t>
                      </a:r>
                      <a:r>
                        <a:rPr lang="pl-PL" sz="1600" b="1" i="0" u="none" strike="noStrike" kern="1200" baseline="0" dirty="0" smtClean="0">
                          <a:solidFill>
                            <a:srgbClr val="1D649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03674"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Cel: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b="1" i="0" kern="1200" dirty="0" smtClean="0">
                          <a:solidFill>
                            <a:srgbClr val="1D649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 jest obiektywnym i wiarygodnym narzędziem wspierającym diagnozę ADHD. Sprawdza rzeczywiste reakcje badanego, następnie odnosi je do norm i wylicza wyniki dla każdego</a:t>
                      </a:r>
                      <a:br>
                        <a:rPr lang="pl-PL" sz="1600" b="1" i="0" kern="1200" dirty="0" smtClean="0">
                          <a:solidFill>
                            <a:srgbClr val="1D649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b="1" i="0" kern="1200" dirty="0" smtClean="0">
                          <a:solidFill>
                            <a:srgbClr val="1D649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podstawowych objawów ADHD czyli: zaburzeń uwagi, czasu reakcji, impulsywności, nadaktywności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9504"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Adresaci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 i="0" u="none" strike="noStrike" kern="1200" baseline="0" dirty="0" smtClean="0">
                          <a:solidFill>
                            <a:srgbClr val="1D649F"/>
                          </a:solidFill>
                          <a:latin typeface="+mn-lt"/>
                          <a:ea typeface="+mn-ea"/>
                          <a:cs typeface="+mn-cs"/>
                        </a:rPr>
                        <a:t>Dwie grupy wiekowe 7-12 lat oraz 13-60 lat 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Miejsce 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Powiatowa</a:t>
                      </a:r>
                      <a:r>
                        <a:rPr lang="pl-PL" sz="1600" b="1" baseline="0" dirty="0" smtClean="0">
                          <a:solidFill>
                            <a:srgbClr val="1D649F"/>
                          </a:solidFill>
                        </a:rPr>
                        <a:t> Poradnia Psychologiczno – Pedagogiczna w Tarnowie</a:t>
                      </a:r>
                      <a:endParaRPr lang="pl-PL" sz="1600" b="1" dirty="0" smtClean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9261"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Termin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Od stycznia 2019 r.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4108"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Prowadzący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Przeszkoleni</a:t>
                      </a:r>
                      <a:r>
                        <a:rPr lang="pl-PL" sz="1600" b="1" baseline="0" dirty="0" smtClean="0">
                          <a:solidFill>
                            <a:srgbClr val="1D649F"/>
                          </a:solidFill>
                        </a:rPr>
                        <a:t> p</a:t>
                      </a:r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sycholodzy,</a:t>
                      </a:r>
                      <a:r>
                        <a:rPr lang="pl-PL" sz="1600" b="1" baseline="0" dirty="0" smtClean="0">
                          <a:solidFill>
                            <a:srgbClr val="1D649F"/>
                          </a:solidFill>
                        </a:rPr>
                        <a:t> pedagodzy, logopedzi pracujący </a:t>
                      </a:r>
                      <a:br>
                        <a:rPr lang="pl-PL" sz="1600" b="1" baseline="0" dirty="0" smtClean="0">
                          <a:solidFill>
                            <a:srgbClr val="1D649F"/>
                          </a:solidFill>
                        </a:rPr>
                      </a:br>
                      <a:r>
                        <a:rPr lang="pl-PL" sz="1600" b="1" baseline="0" dirty="0" smtClean="0">
                          <a:solidFill>
                            <a:srgbClr val="1D649F"/>
                          </a:solidFill>
                        </a:rPr>
                        <a:t>w  PPPP w Tarnowie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2450"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Forma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b="1" dirty="0" smtClean="0">
                          <a:solidFill>
                            <a:srgbClr val="1D649F"/>
                          </a:solidFill>
                        </a:rPr>
                        <a:t>Badanie diagnostyczne </a:t>
                      </a:r>
                      <a:endParaRPr lang="pl-PL" sz="16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2" descr="D:\WPB\STRONA PPPP\Rok 2018_2019\MOXO\Moxo logo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32" y="260648"/>
            <a:ext cx="2426468" cy="811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37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7928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080120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D6E3EE"/>
                </a:solidFill>
              </a:rPr>
              <a:t/>
            </a:r>
            <a:br>
              <a:rPr lang="pl-PL" sz="3600" b="1" dirty="0" smtClean="0">
                <a:solidFill>
                  <a:srgbClr val="D6E3EE"/>
                </a:solidFill>
              </a:rPr>
            </a:br>
            <a:r>
              <a:rPr lang="pl-PL" sz="3600" b="1" dirty="0" smtClean="0">
                <a:solidFill>
                  <a:srgbClr val="D6E3EE"/>
                </a:solidFill>
              </a:rPr>
              <a:t>Wczesne wspomaganie rozwoju dziecka</a:t>
            </a:r>
            <a:br>
              <a:rPr lang="pl-PL" sz="3600" b="1" dirty="0" smtClean="0">
                <a:solidFill>
                  <a:srgbClr val="D6E3EE"/>
                </a:solidFill>
              </a:rPr>
            </a:br>
            <a:endParaRPr lang="pl-PL" sz="3600" b="1" dirty="0">
              <a:solidFill>
                <a:srgbClr val="D6E3EE"/>
              </a:solidFill>
            </a:endParaRPr>
          </a:p>
        </p:txBody>
      </p:sp>
      <p:graphicFrame>
        <p:nvGraphicFramePr>
          <p:cNvPr id="5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5313417"/>
              </p:ext>
            </p:extLst>
          </p:nvPr>
        </p:nvGraphicFramePr>
        <p:xfrm>
          <a:off x="323528" y="1052736"/>
          <a:ext cx="8405439" cy="5183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835"/>
                <a:gridCol w="6545604"/>
              </a:tblGrid>
              <a:tr h="697374"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rgbClr val="1D649F"/>
                          </a:solidFill>
                        </a:rPr>
                        <a:t>Organizator</a:t>
                      </a:r>
                      <a:endParaRPr lang="pl-PL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solidFill>
                            <a:srgbClr val="1D649F"/>
                          </a:solidFill>
                        </a:rPr>
                        <a:t>Powiatowa</a:t>
                      </a:r>
                      <a:r>
                        <a:rPr lang="pl-PL" baseline="0" dirty="0" smtClean="0">
                          <a:solidFill>
                            <a:srgbClr val="1D649F"/>
                          </a:solidFill>
                        </a:rPr>
                        <a:t> Poradnia Psychologiczno – Pedagogiczna </a:t>
                      </a:r>
                      <a:br>
                        <a:rPr lang="pl-PL" baseline="0" dirty="0" smtClean="0">
                          <a:solidFill>
                            <a:srgbClr val="1D649F"/>
                          </a:solidFill>
                        </a:rPr>
                      </a:br>
                      <a:r>
                        <a:rPr lang="pl-PL" baseline="0" dirty="0" smtClean="0">
                          <a:solidFill>
                            <a:srgbClr val="1D649F"/>
                          </a:solidFill>
                        </a:rPr>
                        <a:t>w Tarnowie i</a:t>
                      </a:r>
                      <a:r>
                        <a:rPr lang="pl-PL" dirty="0" smtClean="0">
                          <a:solidFill>
                            <a:srgbClr val="1D649F"/>
                          </a:solidFill>
                        </a:rPr>
                        <a:t> Filia w Wojniczu </a:t>
                      </a:r>
                      <a:endParaRPr lang="pl-PL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9348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Tytuł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Wczesne</a:t>
                      </a: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 wspomaganie rozwoju dzieci 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9911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Cel: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b="1" i="0" u="none" strike="noStrike" kern="1200" baseline="0" dirty="0" smtClean="0">
                          <a:solidFill>
                            <a:srgbClr val="1D649F"/>
                          </a:solidFill>
                          <a:latin typeface="+mn-lt"/>
                          <a:ea typeface="+mn-ea"/>
                          <a:cs typeface="+mn-cs"/>
                        </a:rPr>
                        <a:t>Kompleksowe wsparcie terapeutyczne dzieci i ich rodzin </a:t>
                      </a:r>
                      <a:endParaRPr lang="pl-PL" sz="18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8774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Adresaci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b="1" i="0" u="none" strike="noStrike" kern="1200" baseline="0" dirty="0" smtClean="0">
                          <a:solidFill>
                            <a:srgbClr val="1D649F"/>
                          </a:solidFill>
                          <a:latin typeface="+mn-lt"/>
                          <a:ea typeface="+mn-ea"/>
                          <a:cs typeface="+mn-cs"/>
                        </a:rPr>
                        <a:t>Dzieci posiadające opinię o potrzebie wczesnego wspomagania rozwoju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8774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Miejsce 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Powiatowa</a:t>
                      </a: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 Poradnia Psychologiczno – Pedagogiczna </a:t>
                      </a:r>
                      <a:b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</a:b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w Tarnowie i Filia w Wojniczu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8774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Liczba uczestników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10 dzieci w PPPP</a:t>
                      </a: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 w Tarnowie </a:t>
                      </a:r>
                    </a:p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10 dzieci w Filii w Wojniczu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2744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Termin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 02.09.2019 r.</a:t>
                      </a: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 – 31.08.2020 r. 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8774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Prowadzący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mgr Beata</a:t>
                      </a: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 </a:t>
                      </a:r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Gil, mgr Małgorzata Piotrowska,</a:t>
                      </a: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 </a:t>
                      </a:r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mgr</a:t>
                      </a: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 Monika Karpińska, mgr Sabina Rosołowska – </a:t>
                      </a:r>
                      <a:r>
                        <a:rPr lang="pl-PL" b="1" baseline="0" dirty="0" err="1" smtClean="0">
                          <a:solidFill>
                            <a:srgbClr val="1D649F"/>
                          </a:solidFill>
                        </a:rPr>
                        <a:t>Patuła</a:t>
                      </a: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, mgr Anna Bomba  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9311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Forma zajęć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Zajęcia specjalistów z dziećmi, porady i konsultacje z rodzicami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Obraz 1" title="Dziecko bawiące się  na zajęciach wczesnego wspomagania rozwoju dziecka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311" y="3891111"/>
            <a:ext cx="2256656" cy="1368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38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2516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755576" y="1772816"/>
            <a:ext cx="7408333" cy="3450696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b="1" dirty="0">
                <a:solidFill>
                  <a:srgbClr val="1D649F"/>
                </a:solidFill>
              </a:rPr>
              <a:t>Powiatowa Poradnia Psychologiczno-Pedagogiczna w Tarnowie</a:t>
            </a:r>
            <a:br>
              <a:rPr lang="pl-PL" sz="2800" b="1" dirty="0">
                <a:solidFill>
                  <a:srgbClr val="1D649F"/>
                </a:solidFill>
              </a:rPr>
            </a:br>
            <a:r>
              <a:rPr lang="pl-PL" sz="2800" b="1" dirty="0">
                <a:solidFill>
                  <a:srgbClr val="1D649F"/>
                </a:solidFill>
              </a:rPr>
              <a:t> wiodącym ośrodkiem </a:t>
            </a:r>
            <a:r>
              <a:rPr lang="pl-PL" sz="2800" b="1" dirty="0" err="1">
                <a:solidFill>
                  <a:srgbClr val="1D649F"/>
                </a:solidFill>
              </a:rPr>
              <a:t>koordynacyjno</a:t>
            </a:r>
            <a:r>
              <a:rPr lang="pl-PL" sz="2800" b="1" dirty="0">
                <a:solidFill>
                  <a:srgbClr val="1D649F"/>
                </a:solidFill>
              </a:rPr>
              <a:t> – </a:t>
            </a:r>
            <a:r>
              <a:rPr lang="pl-PL" sz="2800" b="1" dirty="0" err="1">
                <a:solidFill>
                  <a:srgbClr val="1D649F"/>
                </a:solidFill>
              </a:rPr>
              <a:t>rehabilitacyjno</a:t>
            </a:r>
            <a:r>
              <a:rPr lang="pl-PL" sz="2800" b="1" dirty="0">
                <a:solidFill>
                  <a:srgbClr val="1D649F"/>
                </a:solidFill>
              </a:rPr>
              <a:t> – opiekuńczym na terenie powiatu tarnowskiego</a:t>
            </a:r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39552" y="338328"/>
            <a:ext cx="8147248" cy="1074448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DFE8F1"/>
                </a:solidFill>
              </a:rPr>
              <a:t>Program za Życiem </a:t>
            </a:r>
            <a:endParaRPr lang="pl-PL" sz="4000" b="1" dirty="0">
              <a:solidFill>
                <a:srgbClr val="DFE8F1"/>
              </a:solidFill>
            </a:endParaRPr>
          </a:p>
        </p:txBody>
      </p:sp>
      <p:sp>
        <p:nvSpPr>
          <p:cNvPr id="5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39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6" name="Picture 2" title="Logo Programu &quot;Za życiem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86742"/>
            <a:ext cx="5366485" cy="1562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815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solidFill>
                  <a:srgbClr val="0065B0"/>
                </a:solidFill>
              </a:rPr>
              <a:t>Filia w Tuchowie </a:t>
            </a:r>
            <a:endParaRPr lang="pl-PL" sz="3200" b="1" dirty="0">
              <a:solidFill>
                <a:srgbClr val="0065B0"/>
              </a:solidFill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solidFill>
                  <a:srgbClr val="D6E3EE"/>
                </a:solidFill>
              </a:rPr>
              <a:t>Filie Powiatowej Poradni Psychologiczno-Pedagogicznej</a:t>
            </a:r>
            <a:endParaRPr lang="pl-PL" sz="3600" b="1" dirty="0">
              <a:solidFill>
                <a:srgbClr val="D6E3EE"/>
              </a:solidFill>
            </a:endParaRPr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4294967295"/>
          </p:nvPr>
        </p:nvSpPr>
        <p:spPr>
          <a:xfrm>
            <a:off x="827584" y="3789040"/>
            <a:ext cx="3816424" cy="639762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solidFill>
                  <a:srgbClr val="0065B0"/>
                </a:solidFill>
              </a:rPr>
              <a:t>Filia w Wojniczu </a:t>
            </a:r>
            <a:endParaRPr lang="pl-PL" sz="3200" b="1" dirty="0">
              <a:solidFill>
                <a:srgbClr val="0065B0"/>
              </a:solidFill>
            </a:endParaRPr>
          </a:p>
        </p:txBody>
      </p:sp>
      <p:sp>
        <p:nvSpPr>
          <p:cNvPr id="12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4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3" name="Symbol zastępczy tekstu 8"/>
          <p:cNvSpPr txBox="1">
            <a:spLocks/>
          </p:cNvSpPr>
          <p:nvPr/>
        </p:nvSpPr>
        <p:spPr>
          <a:xfrm>
            <a:off x="899592" y="4869160"/>
            <a:ext cx="3101975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b="1" dirty="0" smtClean="0">
                <a:solidFill>
                  <a:srgbClr val="0065B0"/>
                </a:solidFill>
              </a:rPr>
              <a:t>Filia w Żabnie </a:t>
            </a:r>
            <a:endParaRPr lang="pl-PL" sz="3200" b="1" dirty="0">
              <a:solidFill>
                <a:srgbClr val="0065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3116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2440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rgbClr val="DFE8F1"/>
                </a:solidFill>
              </a:rPr>
              <a:t>Ferie z Poradnią – Filia w Tuchowie </a:t>
            </a:r>
            <a:endParaRPr lang="pl-PL" sz="3600" b="1" dirty="0">
              <a:solidFill>
                <a:srgbClr val="DFE8F1"/>
              </a:solidFill>
            </a:endParaRPr>
          </a:p>
        </p:txBody>
      </p:sp>
      <p:graphicFrame>
        <p:nvGraphicFramePr>
          <p:cNvPr id="5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6175276"/>
              </p:ext>
            </p:extLst>
          </p:nvPr>
        </p:nvGraphicFramePr>
        <p:xfrm>
          <a:off x="214282" y="1000109"/>
          <a:ext cx="8572560" cy="5917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6858048"/>
              </a:tblGrid>
              <a:tr h="571503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rgbClr val="1D649F"/>
                          </a:solidFill>
                        </a:rPr>
                        <a:t>Organizator</a:t>
                      </a:r>
                      <a:endParaRPr lang="pl-PL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rgbClr val="1D649F"/>
                          </a:solidFill>
                        </a:rPr>
                        <a:t>Powiatowa</a:t>
                      </a:r>
                      <a:r>
                        <a:rPr lang="pl-PL" baseline="0" dirty="0" smtClean="0">
                          <a:solidFill>
                            <a:srgbClr val="1D649F"/>
                          </a:solidFill>
                        </a:rPr>
                        <a:t> Poradnia Psychologiczno – Pedagogiczna </a:t>
                      </a:r>
                      <a:br>
                        <a:rPr lang="pl-PL" baseline="0" dirty="0" smtClean="0">
                          <a:solidFill>
                            <a:srgbClr val="1D649F"/>
                          </a:solidFill>
                        </a:rPr>
                      </a:br>
                      <a:r>
                        <a:rPr lang="pl-PL" baseline="0" dirty="0" smtClean="0">
                          <a:solidFill>
                            <a:srgbClr val="1D649F"/>
                          </a:solidFill>
                        </a:rPr>
                        <a:t>w Tarnowie Filia w Tuchowie</a:t>
                      </a:r>
                      <a:endParaRPr lang="pl-PL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7431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Tytuł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Ferie z Poradnią</a:t>
                      </a: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 w Filii w Tuchowie 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29152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Cel: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Stymulowanie</a:t>
                      </a: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 psychofizycznego i emocjonalno-społecznego rozwoju dziecka. </a:t>
                      </a:r>
                      <a:r>
                        <a:rPr lang="pl-PL" sz="1800" b="1" i="0" kern="1200" dirty="0" smtClean="0">
                          <a:solidFill>
                            <a:srgbClr val="1D649F"/>
                          </a:solidFill>
                          <a:latin typeface="+mn-lt"/>
                          <a:ea typeface="+mn-ea"/>
                          <a:cs typeface="+mn-cs"/>
                        </a:rPr>
                        <a:t>Kształtowanie kompetencji i sprawności językowych oraz komunikacyjnych. Ponadto usprawnienie   procesów psychomotorycznych, a u starszych dzieci doskonalenie   umiejętności szkolnych.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8005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Adresaci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Dzieci w wieku przedszkolnym i wczesnoszkolnym z zaburzoną</a:t>
                      </a: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 mową oraz trudnościami w pisaniu i czytaniu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8005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Miejsce 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Powiatowa</a:t>
                      </a: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 Poradnia Psychologiczno – Pedagogiczna </a:t>
                      </a:r>
                      <a:b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</a:b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w Tarnowie, </a:t>
                      </a:r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Filia w Tuchowie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7431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Termin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Ferie zimowe 27.01.2020r. – 06.02.2020 r.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8005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Prowadzący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Logopedzi,</a:t>
                      </a: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 pedagodzy i psycholodzy pracujący w Filii </a:t>
                      </a:r>
                      <a:b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</a:b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w Tuchowie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8005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Liczba</a:t>
                      </a: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 uczestników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18</a:t>
                      </a: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 dzieci 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2961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Forma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b="1" kern="1200" dirty="0" smtClean="0">
                          <a:solidFill>
                            <a:srgbClr val="1D649F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Zajęcia indywidualne</a:t>
                      </a:r>
                      <a:r>
                        <a:rPr lang="pl-PL" sz="1800" b="1" kern="1200" baseline="0" dirty="0" smtClean="0">
                          <a:solidFill>
                            <a:srgbClr val="1D649F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i grupowe oraz  konsultacje z rodzicami</a:t>
                      </a:r>
                      <a:endParaRPr lang="pl-PL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40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2467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3"/>
          <p:cNvSpPr txBox="1">
            <a:spLocks/>
          </p:cNvSpPr>
          <p:nvPr/>
        </p:nvSpPr>
        <p:spPr>
          <a:xfrm>
            <a:off x="7982174" y="638132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41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3" name="Obraz 12" descr="6-768x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28604"/>
            <a:ext cx="2428856" cy="32384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Obraz 13" descr="8-768x10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2071678"/>
            <a:ext cx="2321717" cy="30956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Obraz 14" descr="10-768x10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2928934"/>
            <a:ext cx="2571768" cy="34290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Obraz 15" descr="15-1024x7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4429132"/>
            <a:ext cx="2381203" cy="17859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Obraz 17" descr="pobran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4088" y="972634"/>
            <a:ext cx="2371321" cy="1357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Prostokąt 1"/>
          <p:cNvSpPr/>
          <p:nvPr/>
        </p:nvSpPr>
        <p:spPr>
          <a:xfrm>
            <a:off x="3007750" y="275111"/>
            <a:ext cx="5740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5696"/>
                </a:solidFill>
              </a:rPr>
              <a:t>Galeria zdjęć z zajęć organizowanych w czasie Ferii Zimowych w Filii PPPP </a:t>
            </a:r>
            <a:r>
              <a:rPr lang="pl-PL" b="1" dirty="0" smtClean="0">
                <a:solidFill>
                  <a:srgbClr val="005696"/>
                </a:solidFill>
              </a:rPr>
              <a:t>w Tuchowie</a:t>
            </a:r>
            <a:endParaRPr lang="pl-PL" b="1" dirty="0">
              <a:solidFill>
                <a:srgbClr val="005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160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1008112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Ferie z Poradnią – Filia w Żabnie</a:t>
            </a:r>
            <a:endParaRPr lang="pl-PL" sz="3600" b="1" dirty="0"/>
          </a:p>
        </p:txBody>
      </p:sp>
      <p:graphicFrame>
        <p:nvGraphicFramePr>
          <p:cNvPr id="5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417358"/>
              </p:ext>
            </p:extLst>
          </p:nvPr>
        </p:nvGraphicFramePr>
        <p:xfrm>
          <a:off x="467544" y="1363701"/>
          <a:ext cx="7920880" cy="5188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3649"/>
                <a:gridCol w="6197231"/>
              </a:tblGrid>
              <a:tr h="582768"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rgbClr val="1D649F"/>
                          </a:solidFill>
                        </a:rPr>
                        <a:t>Organizator</a:t>
                      </a:r>
                      <a:endParaRPr lang="pl-PL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rgbClr val="1D649F"/>
                          </a:solidFill>
                        </a:rPr>
                        <a:t>Powiatowa</a:t>
                      </a:r>
                      <a:r>
                        <a:rPr lang="pl-PL" baseline="0" dirty="0" smtClean="0">
                          <a:solidFill>
                            <a:srgbClr val="1D649F"/>
                          </a:solidFill>
                        </a:rPr>
                        <a:t> Poradnia Psychologiczno – Pedagogiczna </a:t>
                      </a:r>
                      <a:br>
                        <a:rPr lang="pl-PL" baseline="0" dirty="0" smtClean="0">
                          <a:solidFill>
                            <a:srgbClr val="1D649F"/>
                          </a:solidFill>
                        </a:rPr>
                      </a:br>
                      <a:r>
                        <a:rPr lang="pl-PL" baseline="0" dirty="0" smtClean="0">
                          <a:solidFill>
                            <a:srgbClr val="1D649F"/>
                          </a:solidFill>
                        </a:rPr>
                        <a:t>w Tarnowie Filia w </a:t>
                      </a:r>
                      <a:r>
                        <a:rPr lang="pl-PL" dirty="0" smtClean="0">
                          <a:solidFill>
                            <a:srgbClr val="1D649F"/>
                          </a:solidFill>
                        </a:rPr>
                        <a:t>Żabnie</a:t>
                      </a:r>
                      <a:endParaRPr lang="pl-PL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7025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Tytuł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Miękki</a:t>
                      </a: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 emocje, włóczkowe kreacje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32526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Cel: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Usprawnianie</a:t>
                      </a: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 możliwości komunikacyjnych i językowych, kształtowanie gotowości do komunikacji werbalnej, obniżanie napięcia emocjonalnego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2768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Adresaci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Dzieci z problemami</a:t>
                      </a: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 w komunikacji werbalnej, nieśmiałe, wycofane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2768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Miejsce 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Powiatowa</a:t>
                      </a: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 Poradnia Psychologiczno – Pedagogiczna </a:t>
                      </a:r>
                      <a:b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</a:b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w Tarnowie, </a:t>
                      </a:r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Filia w</a:t>
                      </a: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 Żabnie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0432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Termin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27.01.2020 r.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8458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Prowadzący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mgr Katarzyna Zych – logopeda, </a:t>
                      </a:r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mgr Anna Drozdowska-Flak - psycholog</a:t>
                      </a:r>
                      <a:endParaRPr lang="pl-PL" b="1" baseline="0" dirty="0" smtClean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96074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Forma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Zajęcia grupowe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42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8374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3"/>
          <p:cNvSpPr txBox="1">
            <a:spLocks/>
          </p:cNvSpPr>
          <p:nvPr/>
        </p:nvSpPr>
        <p:spPr>
          <a:xfrm>
            <a:off x="7982174" y="635795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43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" name="Tytuł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1008112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Ferie z Poradnią – Filia w Żabnie</a:t>
            </a:r>
            <a:endParaRPr lang="pl-PL" sz="3600" b="1" dirty="0"/>
          </a:p>
        </p:txBody>
      </p:sp>
      <p:graphicFrame>
        <p:nvGraphicFramePr>
          <p:cNvPr id="11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417358"/>
              </p:ext>
            </p:extLst>
          </p:nvPr>
        </p:nvGraphicFramePr>
        <p:xfrm>
          <a:off x="428596" y="1142984"/>
          <a:ext cx="8001056" cy="4890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705"/>
                <a:gridCol w="6341351"/>
              </a:tblGrid>
              <a:tr h="609810"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rgbClr val="1D649F"/>
                          </a:solidFill>
                        </a:rPr>
                        <a:t>Organizator </a:t>
                      </a:r>
                      <a:endParaRPr lang="pl-PL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rgbClr val="1D649F"/>
                          </a:solidFill>
                        </a:rPr>
                        <a:t>Powiatowa</a:t>
                      </a:r>
                      <a:r>
                        <a:rPr lang="pl-PL" baseline="0" dirty="0" smtClean="0">
                          <a:solidFill>
                            <a:srgbClr val="1D649F"/>
                          </a:solidFill>
                        </a:rPr>
                        <a:t> Poradnia Psychologiczno – Pedagogiczna </a:t>
                      </a:r>
                      <a:br>
                        <a:rPr lang="pl-PL" baseline="0" dirty="0" smtClean="0">
                          <a:solidFill>
                            <a:srgbClr val="1D649F"/>
                          </a:solidFill>
                        </a:rPr>
                      </a:br>
                      <a:r>
                        <a:rPr lang="pl-PL" baseline="0" dirty="0" smtClean="0">
                          <a:solidFill>
                            <a:srgbClr val="1D649F"/>
                          </a:solidFill>
                        </a:rPr>
                        <a:t>w Tarnowie Filia w </a:t>
                      </a:r>
                      <a:r>
                        <a:rPr lang="pl-PL" dirty="0" smtClean="0">
                          <a:solidFill>
                            <a:srgbClr val="1D649F"/>
                          </a:solidFill>
                        </a:rPr>
                        <a:t>Żabnie</a:t>
                      </a:r>
                      <a:endParaRPr lang="pl-PL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722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Tytuł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Kreatywna stymulacja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71157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Cel: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Budowanie i poszerzanie możliwości komunikacyjnych </a:t>
                      </a:r>
                      <a:br>
                        <a:rPr lang="pl-PL" b="1" dirty="0" smtClean="0">
                          <a:solidFill>
                            <a:srgbClr val="1D649F"/>
                          </a:solidFill>
                        </a:rPr>
                      </a:br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i językowych oraz</a:t>
                      </a: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 kształtowanie gotowości do komunikacji werbalnej.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4338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Adresaci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Dzieci z opóźnionym</a:t>
                      </a: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 rozwojem mowy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9810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Miejsce 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Powiatowa</a:t>
                      </a: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 Poradnia Psychologiczno – Pedagogiczna </a:t>
                      </a:r>
                      <a:b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</a:b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w Tarnowie, </a:t>
                      </a:r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Filia w</a:t>
                      </a: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 Żabnie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076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Termin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30.01.2020 r.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737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Prowadzący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mgr Katarzyna Zych – logopeda, </a:t>
                      </a:r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mgr Renata </a:t>
                      </a:r>
                      <a:r>
                        <a:rPr lang="pl-PL" b="1" dirty="0" err="1" smtClean="0">
                          <a:solidFill>
                            <a:srgbClr val="1D649F"/>
                          </a:solidFill>
                        </a:rPr>
                        <a:t>Spinda</a:t>
                      </a:r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 - logopeda</a:t>
                      </a:r>
                      <a:endParaRPr lang="pl-PL" b="1" baseline="0" dirty="0" smtClean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3697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Forma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Zajęcia grupowe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2626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7715272" y="6215082"/>
            <a:ext cx="1161826" cy="365125"/>
          </a:xfrm>
        </p:spPr>
        <p:txBody>
          <a:bodyPr/>
          <a:lstStyle/>
          <a:p>
            <a:pPr algn="r"/>
            <a:fld id="{55293C98-5164-4CFF-9664-C180F80F9BF3}" type="slidenum">
              <a:rPr lang="pl-PL" sz="1600" smtClean="0">
                <a:solidFill>
                  <a:srgbClr val="1D649F"/>
                </a:solidFill>
                <a:latin typeface="Bahnschrift Condensed"/>
              </a:rPr>
              <a:pPr algn="r"/>
              <a:t>44</a:t>
            </a:fld>
            <a:endParaRPr lang="pl-PL" dirty="0">
              <a:solidFill>
                <a:srgbClr val="1D649F"/>
              </a:solidFill>
              <a:latin typeface="Bahnschrift Condensed"/>
            </a:endParaRPr>
          </a:p>
        </p:txBody>
      </p:sp>
      <p:sp>
        <p:nvSpPr>
          <p:cNvPr id="6" name="Tytuł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1008112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Ferie z Poradnią – Filia w Żabnie</a:t>
            </a:r>
            <a:endParaRPr lang="pl-PL" sz="3600" b="1" dirty="0"/>
          </a:p>
        </p:txBody>
      </p:sp>
      <p:graphicFrame>
        <p:nvGraphicFramePr>
          <p:cNvPr id="7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417358"/>
              </p:ext>
            </p:extLst>
          </p:nvPr>
        </p:nvGraphicFramePr>
        <p:xfrm>
          <a:off x="428596" y="1142984"/>
          <a:ext cx="8001056" cy="4446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705"/>
                <a:gridCol w="6341351"/>
              </a:tblGrid>
              <a:tr h="594384"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rgbClr val="1D649F"/>
                          </a:solidFill>
                        </a:rPr>
                        <a:t>Organizator </a:t>
                      </a:r>
                      <a:endParaRPr lang="pl-PL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rgbClr val="1D649F"/>
                          </a:solidFill>
                        </a:rPr>
                        <a:t>Powiatowa</a:t>
                      </a:r>
                      <a:r>
                        <a:rPr lang="pl-PL" baseline="0" dirty="0" smtClean="0">
                          <a:solidFill>
                            <a:srgbClr val="1D649F"/>
                          </a:solidFill>
                        </a:rPr>
                        <a:t> Poradnia Psychologiczno – Pedagogiczna </a:t>
                      </a:r>
                      <a:br>
                        <a:rPr lang="pl-PL" baseline="0" dirty="0" smtClean="0">
                          <a:solidFill>
                            <a:srgbClr val="1D649F"/>
                          </a:solidFill>
                        </a:rPr>
                      </a:br>
                      <a:r>
                        <a:rPr lang="pl-PL" baseline="0" dirty="0" smtClean="0">
                          <a:solidFill>
                            <a:srgbClr val="1D649F"/>
                          </a:solidFill>
                        </a:rPr>
                        <a:t>w Tarnowie Filia w </a:t>
                      </a:r>
                      <a:r>
                        <a:rPr lang="pl-PL" dirty="0" smtClean="0">
                          <a:solidFill>
                            <a:srgbClr val="1D649F"/>
                          </a:solidFill>
                        </a:rPr>
                        <a:t>Żabnie</a:t>
                      </a:r>
                      <a:endParaRPr lang="pl-PL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2398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Tytuł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List od Pani Zimy 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4384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Cel: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Utrwalanie głosek</a:t>
                      </a: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 szumiących, usprawnianie narządów mowy i oddychania, bogacenie słownictwa i sposobu wypowiedzi.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1188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Adresaci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Dzieci z trudnościami</a:t>
                      </a: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 artykulacyjnymi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4384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Miejsce 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Powiatowa</a:t>
                      </a: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 Poradnia Psychologiczno – Pedagogiczna </a:t>
                      </a:r>
                      <a:b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</a:b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w Tarnowie, </a:t>
                      </a:r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Filia w</a:t>
                      </a: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 Żabnie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0800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Termin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31.01.2020 r.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5992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Prowadzący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mgr Katarzyna Zych – logopeda, </a:t>
                      </a:r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mgr Renata </a:t>
                      </a:r>
                      <a:r>
                        <a:rPr lang="pl-PL" b="1" dirty="0" err="1" smtClean="0">
                          <a:solidFill>
                            <a:srgbClr val="1D649F"/>
                          </a:solidFill>
                        </a:rPr>
                        <a:t>Spinda</a:t>
                      </a:r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 - logopeda</a:t>
                      </a:r>
                      <a:endParaRPr lang="pl-PL" b="1" baseline="0" dirty="0" smtClean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750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Forma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Zajęcia grupowe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3"/>
          <p:cNvSpPr txBox="1">
            <a:spLocks/>
          </p:cNvSpPr>
          <p:nvPr/>
        </p:nvSpPr>
        <p:spPr>
          <a:xfrm>
            <a:off x="7997601" y="6391194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45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1" name="Obraz 10" descr="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429000"/>
            <a:ext cx="2833686" cy="21252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Obraz 11" descr="a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1000108"/>
            <a:ext cx="2905124" cy="21788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Obraz 12" descr="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3429000"/>
            <a:ext cx="2905124" cy="21788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Obraz 13" descr="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2500306"/>
            <a:ext cx="1857388" cy="24765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Obraz 14" descr="pobrane (1).jpg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3324" y="583813"/>
            <a:ext cx="2714644" cy="1396351"/>
          </a:xfrm>
          <a:prstGeom prst="rect">
            <a:avLst/>
          </a:prstGeom>
          <a:ln>
            <a:solidFill>
              <a:srgbClr val="DFE8F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0" y="5786454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rgbClr val="1D649F"/>
                          </a:solidFill>
                        </a:rPr>
                        <a:t>Liczba uczestników łącznie w zajęciach feryjnych: 15 dzieci</a:t>
                      </a:r>
                      <a:endParaRPr lang="pl-PL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3047968" y="260647"/>
            <a:ext cx="5986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5696"/>
                </a:solidFill>
              </a:rPr>
              <a:t>Galeria zdjęć z zajęć organizowanych w czasie Ferii Zimowych w Filii PPPP w Żabnie </a:t>
            </a:r>
            <a:endParaRPr lang="pl-PL" b="1" dirty="0">
              <a:solidFill>
                <a:srgbClr val="005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0996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1074448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rgbClr val="D6E3EE"/>
                </a:solidFill>
              </a:rPr>
              <a:t>„Logopedyczne ABC –  Muzyka w terapii logopedycznej” </a:t>
            </a:r>
            <a:endParaRPr lang="pl-PL" sz="2800" b="1" dirty="0">
              <a:solidFill>
                <a:srgbClr val="D6E3EE"/>
              </a:solidFill>
            </a:endParaRPr>
          </a:p>
        </p:txBody>
      </p:sp>
      <p:graphicFrame>
        <p:nvGraphicFramePr>
          <p:cNvPr id="5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1766187"/>
              </p:ext>
            </p:extLst>
          </p:nvPr>
        </p:nvGraphicFramePr>
        <p:xfrm>
          <a:off x="395536" y="1196752"/>
          <a:ext cx="8424936" cy="5582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134"/>
                <a:gridCol w="6748802"/>
              </a:tblGrid>
              <a:tr h="560619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solidFill>
                            <a:srgbClr val="1D649F"/>
                          </a:solidFill>
                        </a:rPr>
                        <a:t>Organizator</a:t>
                      </a:r>
                      <a:endParaRPr lang="pl-PL" sz="1800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 smtClean="0">
                          <a:solidFill>
                            <a:srgbClr val="1D649F"/>
                          </a:solidFill>
                        </a:rPr>
                        <a:t>Powiatowa</a:t>
                      </a:r>
                      <a:r>
                        <a:rPr lang="pl-PL" sz="1800" baseline="0" dirty="0" smtClean="0">
                          <a:solidFill>
                            <a:srgbClr val="1D649F"/>
                          </a:solidFill>
                        </a:rPr>
                        <a:t> Poradnia Psychologiczno – Pedagogiczna </a:t>
                      </a:r>
                      <a:br>
                        <a:rPr lang="pl-PL" sz="1800" baseline="0" dirty="0" smtClean="0">
                          <a:solidFill>
                            <a:srgbClr val="1D649F"/>
                          </a:solidFill>
                        </a:rPr>
                      </a:br>
                      <a:r>
                        <a:rPr lang="pl-PL" sz="1800" baseline="0" dirty="0" smtClean="0">
                          <a:solidFill>
                            <a:srgbClr val="1D649F"/>
                          </a:solidFill>
                        </a:rPr>
                        <a:t>w Tarnowie Filia w Żabnie </a:t>
                      </a:r>
                      <a:endParaRPr lang="pl-PL" sz="1800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722">
                <a:tc>
                  <a:txBody>
                    <a:bodyPr/>
                    <a:lstStyle/>
                    <a:p>
                      <a:r>
                        <a:rPr lang="pl-PL" sz="1800" b="1" dirty="0" smtClean="0">
                          <a:solidFill>
                            <a:srgbClr val="1D649F"/>
                          </a:solidFill>
                        </a:rPr>
                        <a:t>Tytuł</a:t>
                      </a:r>
                      <a:endParaRPr lang="pl-PL" sz="18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b="1" dirty="0" smtClean="0">
                          <a:solidFill>
                            <a:srgbClr val="1D649F"/>
                          </a:solidFill>
                        </a:rPr>
                        <a:t>„Logopedyczne ABC – Muzyka w terapii logopedycznej”</a:t>
                      </a:r>
                      <a:endParaRPr lang="pl-PL" sz="18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0885">
                <a:tc>
                  <a:txBody>
                    <a:bodyPr/>
                    <a:lstStyle/>
                    <a:p>
                      <a:r>
                        <a:rPr lang="pl-PL" sz="1800" b="1" dirty="0" smtClean="0">
                          <a:solidFill>
                            <a:srgbClr val="1D649F"/>
                          </a:solidFill>
                        </a:rPr>
                        <a:t>Cel:</a:t>
                      </a:r>
                      <a:endParaRPr lang="pl-PL" sz="18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b="1" dirty="0" smtClean="0">
                          <a:solidFill>
                            <a:srgbClr val="1D649F"/>
                          </a:solidFill>
                        </a:rPr>
                        <a:t>Zapoznanie ze znaczeniem</a:t>
                      </a:r>
                      <a:r>
                        <a:rPr lang="pl-PL" sz="1800" b="1" baseline="0" dirty="0" smtClean="0">
                          <a:solidFill>
                            <a:srgbClr val="1D649F"/>
                          </a:solidFill>
                        </a:rPr>
                        <a:t> i sposobami wykorzystania muzyki </a:t>
                      </a:r>
                      <a:br>
                        <a:rPr lang="pl-PL" sz="1800" b="1" baseline="0" dirty="0" smtClean="0">
                          <a:solidFill>
                            <a:srgbClr val="1D649F"/>
                          </a:solidFill>
                        </a:rPr>
                      </a:br>
                      <a:r>
                        <a:rPr lang="pl-PL" sz="1800" b="1" baseline="0" dirty="0" smtClean="0">
                          <a:solidFill>
                            <a:srgbClr val="1D649F"/>
                          </a:solidFill>
                        </a:rPr>
                        <a:t>w prowadzonej terapii logopedycznej indywidualnej i grupowej </a:t>
                      </a:r>
                      <a:br>
                        <a:rPr lang="pl-PL" sz="1800" b="1" baseline="0" dirty="0" smtClean="0">
                          <a:solidFill>
                            <a:srgbClr val="1D649F"/>
                          </a:solidFill>
                        </a:rPr>
                      </a:br>
                      <a:r>
                        <a:rPr lang="pl-PL" sz="1800" b="1" baseline="0" dirty="0" smtClean="0">
                          <a:solidFill>
                            <a:srgbClr val="1D649F"/>
                          </a:solidFill>
                        </a:rPr>
                        <a:t>z dziećmi z różnymi zaburzeniami w rozwoju zdolności komunikacyjnych i językowych</a:t>
                      </a:r>
                      <a:endParaRPr lang="pl-PL" sz="18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1440">
                <a:tc>
                  <a:txBody>
                    <a:bodyPr/>
                    <a:lstStyle/>
                    <a:p>
                      <a:r>
                        <a:rPr lang="pl-PL" sz="1800" b="1" dirty="0" smtClean="0">
                          <a:solidFill>
                            <a:srgbClr val="1D649F"/>
                          </a:solidFill>
                        </a:rPr>
                        <a:t>Adresaci</a:t>
                      </a:r>
                      <a:endParaRPr lang="pl-PL" sz="18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b="1" kern="1200" dirty="0" smtClean="0">
                          <a:solidFill>
                            <a:srgbClr val="1D649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Osoby z</a:t>
                      </a:r>
                      <a:r>
                        <a:rPr lang="pl-PL" sz="1800" b="1" kern="1200" baseline="0" dirty="0" smtClean="0">
                          <a:solidFill>
                            <a:srgbClr val="1D649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wykształceniem logopedycznym pracujący w placówkach Gminy Żabno i Wierzchosławice</a:t>
                      </a:r>
                      <a:endParaRPr lang="pl-PL" sz="18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9637">
                <a:tc>
                  <a:txBody>
                    <a:bodyPr/>
                    <a:lstStyle/>
                    <a:p>
                      <a:r>
                        <a:rPr lang="pl-PL" sz="1800" b="1" dirty="0" smtClean="0">
                          <a:solidFill>
                            <a:srgbClr val="1D649F"/>
                          </a:solidFill>
                        </a:rPr>
                        <a:t>Miejsce </a:t>
                      </a:r>
                      <a:endParaRPr lang="pl-PL" sz="18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b="1" i="0" kern="1200" dirty="0" smtClean="0">
                          <a:solidFill>
                            <a:srgbClr val="1D649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Platforma</a:t>
                      </a:r>
                      <a:r>
                        <a:rPr lang="pl-PL" sz="1800" b="1" i="0" kern="1200" baseline="0" dirty="0" smtClean="0">
                          <a:solidFill>
                            <a:srgbClr val="1D649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internetowa </a:t>
                      </a:r>
                      <a:r>
                        <a:rPr lang="pl-PL" sz="1800" b="1" i="0" kern="1200" baseline="0" dirty="0" err="1" smtClean="0">
                          <a:solidFill>
                            <a:srgbClr val="1D649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Youtube</a:t>
                      </a:r>
                      <a:endParaRPr lang="pl-PL" sz="18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2763">
                <a:tc>
                  <a:txBody>
                    <a:bodyPr/>
                    <a:lstStyle/>
                    <a:p>
                      <a:r>
                        <a:rPr lang="pl-PL" sz="1800" b="1" dirty="0" smtClean="0">
                          <a:solidFill>
                            <a:srgbClr val="1D649F"/>
                          </a:solidFill>
                        </a:rPr>
                        <a:t>Termin</a:t>
                      </a:r>
                      <a:endParaRPr lang="pl-PL" sz="18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b="1" dirty="0" smtClean="0">
                          <a:solidFill>
                            <a:srgbClr val="1D649F"/>
                          </a:solidFill>
                        </a:rPr>
                        <a:t>03.04.2020 r.</a:t>
                      </a:r>
                      <a:endParaRPr lang="pl-PL" sz="18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2763">
                <a:tc>
                  <a:txBody>
                    <a:bodyPr/>
                    <a:lstStyle/>
                    <a:p>
                      <a:r>
                        <a:rPr lang="pl-PL" sz="1800" b="1" dirty="0" smtClean="0">
                          <a:solidFill>
                            <a:srgbClr val="1D649F"/>
                          </a:solidFill>
                        </a:rPr>
                        <a:t>Liczba uczestników</a:t>
                      </a:r>
                      <a:endParaRPr lang="pl-PL" sz="18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b="1" dirty="0" smtClean="0">
                          <a:solidFill>
                            <a:srgbClr val="1D649F"/>
                          </a:solidFill>
                        </a:rPr>
                        <a:t>15 osób</a:t>
                      </a:r>
                      <a:endParaRPr lang="pl-PL" sz="18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4162">
                <a:tc>
                  <a:txBody>
                    <a:bodyPr/>
                    <a:lstStyle/>
                    <a:p>
                      <a:r>
                        <a:rPr lang="pl-PL" sz="1800" b="1" dirty="0" smtClean="0">
                          <a:solidFill>
                            <a:srgbClr val="1D649F"/>
                          </a:solidFill>
                        </a:rPr>
                        <a:t>Prowadzący</a:t>
                      </a:r>
                      <a:endParaRPr lang="pl-PL" sz="18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b="1" kern="1200" dirty="0" smtClean="0">
                          <a:solidFill>
                            <a:srgbClr val="1D649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mgr Katarzyna Zych</a:t>
                      </a:r>
                      <a:r>
                        <a:rPr lang="pl-PL" sz="1800" b="1" kern="1200" baseline="0" dirty="0" smtClean="0">
                          <a:solidFill>
                            <a:srgbClr val="1D649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pl-PL" sz="1800" b="1" kern="1200" baseline="0" dirty="0" err="1" smtClean="0">
                          <a:solidFill>
                            <a:srgbClr val="1D649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neurologopeda</a:t>
                      </a:r>
                      <a:endParaRPr lang="pl-PL" sz="18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49662">
                <a:tc>
                  <a:txBody>
                    <a:bodyPr/>
                    <a:lstStyle/>
                    <a:p>
                      <a:r>
                        <a:rPr lang="pl-PL" sz="1800" b="1" dirty="0" smtClean="0">
                          <a:solidFill>
                            <a:srgbClr val="1D649F"/>
                          </a:solidFill>
                        </a:rPr>
                        <a:t>Forma</a:t>
                      </a:r>
                      <a:endParaRPr lang="pl-PL" sz="1800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1800" b="1" kern="1200" dirty="0" smtClean="0">
                          <a:solidFill>
                            <a:srgbClr val="1D649F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Spotkanie</a:t>
                      </a:r>
                      <a:r>
                        <a:rPr lang="pl-PL" sz="1800" b="1" kern="1200" baseline="0" dirty="0" smtClean="0">
                          <a:solidFill>
                            <a:srgbClr val="1D649F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online za pomocą </a:t>
                      </a:r>
                      <a:r>
                        <a:rPr lang="pl-PL" sz="1800" b="1" kern="1200" baseline="0" smtClean="0">
                          <a:solidFill>
                            <a:srgbClr val="1D649F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platformy internetowej </a:t>
                      </a:r>
                      <a:r>
                        <a:rPr lang="pl-PL" sz="1800" b="1" kern="1200" baseline="0" dirty="0" err="1" smtClean="0">
                          <a:solidFill>
                            <a:srgbClr val="1D649F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youtube</a:t>
                      </a:r>
                      <a:endParaRPr lang="pl-PL" sz="1800" b="1" kern="1200" dirty="0" smtClean="0">
                        <a:solidFill>
                          <a:srgbClr val="1D649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/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Symbol zastępczy numeru slajdu 3"/>
          <p:cNvSpPr txBox="1">
            <a:spLocks/>
          </p:cNvSpPr>
          <p:nvPr/>
        </p:nvSpPr>
        <p:spPr>
          <a:xfrm>
            <a:off x="7982174" y="640719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46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4143380"/>
            <a:ext cx="3048022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764709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b="1" dirty="0" smtClean="0">
                <a:solidFill>
                  <a:srgbClr val="F1F5F9"/>
                </a:solidFill>
              </a:rPr>
              <a:t>Artykuły pracowników Poradni PP w czasie trwania </a:t>
            </a:r>
            <a:r>
              <a:rPr lang="pl-PL" sz="3600" b="1" dirty="0"/>
              <a:t>Covid-19 </a:t>
            </a:r>
            <a:r>
              <a:rPr lang="pl-PL" sz="3600" b="1" dirty="0" smtClean="0">
                <a:solidFill>
                  <a:srgbClr val="F1F5F9"/>
                </a:solidFill>
              </a:rPr>
              <a:t> </a:t>
            </a:r>
            <a:r>
              <a:rPr lang="pl-PL" sz="2800" b="1" dirty="0" smtClean="0">
                <a:solidFill>
                  <a:srgbClr val="F1F5F9"/>
                </a:solidFill>
              </a:rPr>
              <a:t/>
            </a:r>
            <a:br>
              <a:rPr lang="pl-PL" sz="2800" b="1" dirty="0" smtClean="0">
                <a:solidFill>
                  <a:srgbClr val="F1F5F9"/>
                </a:solidFill>
              </a:rPr>
            </a:br>
            <a:endParaRPr lang="pl-PL" sz="3600" b="1" dirty="0">
              <a:solidFill>
                <a:srgbClr val="F1F5F9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7643834" y="6215082"/>
            <a:ext cx="1161826" cy="365125"/>
          </a:xfrm>
        </p:spPr>
        <p:txBody>
          <a:bodyPr/>
          <a:lstStyle/>
          <a:p>
            <a:fld id="{55293C98-5164-4CFF-9664-C180F80F9BF3}" type="slidenum">
              <a:rPr lang="pl-PL" sz="1600" b="1" smtClean="0">
                <a:solidFill>
                  <a:srgbClr val="1D649F"/>
                </a:solidFill>
              </a:rPr>
              <a:pPr/>
              <a:t>47</a:t>
            </a:fld>
            <a:endParaRPr lang="pl-PL" sz="1600" b="1" dirty="0">
              <a:solidFill>
                <a:srgbClr val="1D649F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285720" y="1071546"/>
            <a:ext cx="4286280" cy="457203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pl-PL" sz="2300" b="1" dirty="0" smtClean="0">
              <a:solidFill>
                <a:srgbClr val="005696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pl-PL" sz="2900" b="1" dirty="0" smtClean="0">
                <a:solidFill>
                  <a:srgbClr val="005696"/>
                </a:solidFill>
              </a:rPr>
              <a:t>Co robić z najmłodszymi podczas kwarantanny?</a:t>
            </a:r>
          </a:p>
          <a:p>
            <a:pPr>
              <a:buFont typeface="Wingdings" pitchFamily="2" charset="2"/>
              <a:buChar char="v"/>
            </a:pPr>
            <a:r>
              <a:rPr lang="pl-PL" sz="2900" b="1" dirty="0" smtClean="0">
                <a:solidFill>
                  <a:srgbClr val="005696"/>
                </a:solidFill>
              </a:rPr>
              <a:t>Dzieci dwu i wielojęzyczne</a:t>
            </a:r>
          </a:p>
          <a:p>
            <a:pPr>
              <a:buFont typeface="Wingdings" pitchFamily="2" charset="2"/>
              <a:buChar char="v"/>
            </a:pPr>
            <a:r>
              <a:rPr lang="pl-PL" sz="2900" b="1" dirty="0" smtClean="0">
                <a:solidFill>
                  <a:srgbClr val="005696"/>
                </a:solidFill>
              </a:rPr>
              <a:t>Jak mądrze wspierać i wybierać? </a:t>
            </a:r>
          </a:p>
          <a:p>
            <a:pPr>
              <a:buFont typeface="Wingdings" pitchFamily="2" charset="2"/>
              <a:buChar char="v"/>
            </a:pPr>
            <a:r>
              <a:rPr lang="pl-PL" sz="2900" b="1" dirty="0" smtClean="0">
                <a:solidFill>
                  <a:srgbClr val="005696"/>
                </a:solidFill>
              </a:rPr>
              <a:t>Jak motywować dziecko bez przekupstwa?</a:t>
            </a:r>
          </a:p>
          <a:p>
            <a:pPr>
              <a:buFont typeface="Wingdings" pitchFamily="2" charset="2"/>
              <a:buChar char="v"/>
            </a:pPr>
            <a:r>
              <a:rPr lang="pl-PL" sz="2900" b="1" dirty="0" smtClean="0">
                <a:solidFill>
                  <a:srgbClr val="005696"/>
                </a:solidFill>
              </a:rPr>
              <a:t>Jak motywować dziecko do nauki?</a:t>
            </a:r>
          </a:p>
          <a:p>
            <a:pPr>
              <a:buFont typeface="Wingdings" pitchFamily="2" charset="2"/>
              <a:buChar char="v"/>
            </a:pPr>
            <a:r>
              <a:rPr lang="pl-PL" sz="2900" b="1" dirty="0" smtClean="0">
                <a:solidFill>
                  <a:srgbClr val="005696"/>
                </a:solidFill>
              </a:rPr>
              <a:t>Jak sobie radzić ze stresem?</a:t>
            </a:r>
          </a:p>
          <a:p>
            <a:pPr>
              <a:buFont typeface="Wingdings" pitchFamily="2" charset="2"/>
              <a:buChar char="v"/>
            </a:pPr>
            <a:r>
              <a:rPr lang="pl-PL" sz="2900" b="1" dirty="0" smtClean="0">
                <a:solidFill>
                  <a:srgbClr val="005696"/>
                </a:solidFill>
              </a:rPr>
              <a:t>Jak wspierać dzieci w sytuacji zagrożenia </a:t>
            </a:r>
            <a:r>
              <a:rPr lang="pl-PL" sz="2900" b="1" dirty="0" err="1" smtClean="0">
                <a:solidFill>
                  <a:srgbClr val="005696"/>
                </a:solidFill>
              </a:rPr>
              <a:t>koronawirusem</a:t>
            </a:r>
            <a:r>
              <a:rPr lang="pl-PL" sz="2900" b="1" dirty="0" smtClean="0">
                <a:solidFill>
                  <a:srgbClr val="005696"/>
                </a:solidFill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pl-PL" sz="2900" b="1" dirty="0" smtClean="0">
                <a:solidFill>
                  <a:srgbClr val="005696"/>
                </a:solidFill>
              </a:rPr>
              <a:t>Jak wspierać dziecko, gdy ma już dość izolacji?</a:t>
            </a:r>
          </a:p>
          <a:p>
            <a:pPr>
              <a:buFont typeface="Wingdings" pitchFamily="2" charset="2"/>
              <a:buChar char="v"/>
            </a:pPr>
            <a:r>
              <a:rPr lang="pl-PL" sz="2900" b="1" dirty="0" smtClean="0">
                <a:solidFill>
                  <a:srgbClr val="005696"/>
                </a:solidFill>
              </a:rPr>
              <a:t>Jak zachować spokój w czasie </a:t>
            </a:r>
            <a:r>
              <a:rPr lang="pl-PL" sz="2900" b="1" dirty="0" err="1" smtClean="0">
                <a:solidFill>
                  <a:srgbClr val="005696"/>
                </a:solidFill>
              </a:rPr>
              <a:t>koronawirusa</a:t>
            </a:r>
            <a:r>
              <a:rPr lang="pl-PL" sz="2900" b="1" dirty="0" smtClean="0">
                <a:solidFill>
                  <a:srgbClr val="005696"/>
                </a:solidFill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pl-PL" sz="2900" b="1" dirty="0" smtClean="0">
                <a:solidFill>
                  <a:srgbClr val="005696"/>
                </a:solidFill>
              </a:rPr>
              <a:t>Kilka słów o granicach</a:t>
            </a:r>
          </a:p>
          <a:p>
            <a:pPr>
              <a:buFont typeface="Wingdings" pitchFamily="2" charset="2"/>
              <a:buChar char="v"/>
            </a:pPr>
            <a:r>
              <a:rPr lang="pl-PL" sz="2900" b="1" dirty="0" smtClean="0">
                <a:solidFill>
                  <a:srgbClr val="005696"/>
                </a:solidFill>
              </a:rPr>
              <a:t>Media elektroniczne a dzieci</a:t>
            </a:r>
          </a:p>
          <a:p>
            <a:pPr>
              <a:buFont typeface="Wingdings" pitchFamily="2" charset="2"/>
              <a:buChar char="v"/>
            </a:pPr>
            <a:endParaRPr lang="pl-PL" sz="2900" b="1" dirty="0" smtClean="0">
              <a:solidFill>
                <a:srgbClr val="005696"/>
              </a:solidFill>
            </a:endParaRPr>
          </a:p>
          <a:p>
            <a:pPr>
              <a:buFont typeface="Wingdings" pitchFamily="2" charset="2"/>
              <a:buChar char="v"/>
            </a:pPr>
            <a:endParaRPr lang="pl-PL" sz="2900" b="1" dirty="0" smtClean="0">
              <a:solidFill>
                <a:srgbClr val="005696"/>
              </a:solidFill>
            </a:endParaRPr>
          </a:p>
          <a:p>
            <a:pPr>
              <a:buFontTx/>
              <a:buChar char="-"/>
            </a:pPr>
            <a:endParaRPr lang="pl-PL" sz="1800" b="1" dirty="0" smtClean="0">
              <a:solidFill>
                <a:srgbClr val="005696"/>
              </a:solidFill>
            </a:endParaRPr>
          </a:p>
          <a:p>
            <a:pPr>
              <a:buFontTx/>
              <a:buChar char="-"/>
            </a:pPr>
            <a:endParaRPr lang="pl-PL" sz="1800" b="1" dirty="0" smtClean="0">
              <a:solidFill>
                <a:srgbClr val="005696"/>
              </a:solidFill>
            </a:endParaRPr>
          </a:p>
          <a:p>
            <a:pPr>
              <a:buFontTx/>
              <a:buChar char="-"/>
            </a:pPr>
            <a:endParaRPr lang="pl-PL" dirty="0" smtClean="0"/>
          </a:p>
          <a:p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4"/>
          </p:nvPr>
        </p:nvSpPr>
        <p:spPr>
          <a:xfrm>
            <a:off x="4357686" y="1285860"/>
            <a:ext cx="4429156" cy="5072074"/>
          </a:xfrm>
        </p:spPr>
        <p:txBody>
          <a:bodyPr>
            <a:normAutofit fontScale="475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pl-PL" sz="3800" b="1" dirty="0" smtClean="0">
                <a:solidFill>
                  <a:srgbClr val="005696"/>
                </a:solidFill>
              </a:rPr>
              <a:t>Nauczyciel a frustracja</a:t>
            </a:r>
          </a:p>
          <a:p>
            <a:pPr algn="just">
              <a:buFont typeface="Wingdings" pitchFamily="2" charset="2"/>
              <a:buChar char="v"/>
            </a:pPr>
            <a:r>
              <a:rPr lang="pl-PL" sz="3800" b="1" dirty="0" smtClean="0">
                <a:solidFill>
                  <a:srgbClr val="005696"/>
                </a:solidFill>
              </a:rPr>
              <a:t>Nieprzydatne myślenie na czas epidemii (i nie tylko) – zniekształcenia poznawcze</a:t>
            </a:r>
          </a:p>
          <a:p>
            <a:pPr algn="just">
              <a:buFont typeface="Wingdings" pitchFamily="2" charset="2"/>
              <a:buChar char="v"/>
            </a:pPr>
            <a:r>
              <a:rPr lang="pl-PL" sz="3800" b="1" dirty="0" smtClean="0">
                <a:solidFill>
                  <a:srgbClr val="1D649F"/>
                </a:solidFill>
              </a:rPr>
              <a:t>Techniki przydatne w radzeniu sobie </a:t>
            </a:r>
            <a:br>
              <a:rPr lang="pl-PL" sz="3800" b="1" dirty="0" smtClean="0">
                <a:solidFill>
                  <a:srgbClr val="1D649F"/>
                </a:solidFill>
              </a:rPr>
            </a:br>
            <a:r>
              <a:rPr lang="pl-PL" sz="3800" b="1" dirty="0" smtClean="0">
                <a:solidFill>
                  <a:srgbClr val="1D649F"/>
                </a:solidFill>
              </a:rPr>
              <a:t>z lękiem- relaksacja i wizualizacja</a:t>
            </a:r>
          </a:p>
          <a:p>
            <a:pPr algn="just">
              <a:buFont typeface="Wingdings" pitchFamily="2" charset="2"/>
              <a:buChar char="v"/>
            </a:pPr>
            <a:r>
              <a:rPr lang="pl-PL" sz="3800" b="1" dirty="0" smtClean="0">
                <a:solidFill>
                  <a:srgbClr val="1D649F"/>
                </a:solidFill>
              </a:rPr>
              <a:t>Wskazówki dla Rodziców dzieci, które mają trudności w pisaniu i czytaniu</a:t>
            </a:r>
          </a:p>
          <a:p>
            <a:pPr algn="just">
              <a:buFont typeface="Wingdings" pitchFamily="2" charset="2"/>
              <a:buChar char="v"/>
            </a:pPr>
            <a:r>
              <a:rPr lang="pl-PL" sz="3800" b="1" dirty="0" smtClean="0">
                <a:solidFill>
                  <a:srgbClr val="1D649F"/>
                </a:solidFill>
              </a:rPr>
              <a:t>Wskazówki dla osób podatnych na panikę, i cierpiących na różnego rodzaju lęki</a:t>
            </a:r>
          </a:p>
          <a:p>
            <a:pPr algn="just">
              <a:buFont typeface="Wingdings" pitchFamily="2" charset="2"/>
              <a:buChar char="v"/>
            </a:pPr>
            <a:r>
              <a:rPr lang="pl-PL" sz="3800" b="1" dirty="0" smtClean="0">
                <a:solidFill>
                  <a:srgbClr val="005696"/>
                </a:solidFill>
              </a:rPr>
              <a:t>Wskazówki psychoprofilaktyczne – dobry sen to podstawa</a:t>
            </a:r>
          </a:p>
          <a:p>
            <a:pPr algn="just">
              <a:buFont typeface="Wingdings" pitchFamily="2" charset="2"/>
              <a:buChar char="v"/>
            </a:pPr>
            <a:r>
              <a:rPr lang="pl-PL" sz="3800" b="1" dirty="0" smtClean="0">
                <a:solidFill>
                  <a:srgbClr val="1D649F"/>
                </a:solidFill>
              </a:rPr>
              <a:t>Wsparcie dziecka w  rozwoju i nauce</a:t>
            </a:r>
          </a:p>
          <a:p>
            <a:pPr algn="just">
              <a:buFont typeface="Wingdings" pitchFamily="2" charset="2"/>
              <a:buChar char="v"/>
            </a:pPr>
            <a:r>
              <a:rPr lang="pl-PL" sz="3800" b="1" dirty="0" smtClean="0">
                <a:solidFill>
                  <a:srgbClr val="005696"/>
                </a:solidFill>
              </a:rPr>
              <a:t>Wspomaganie koncentracji uwagi poprzez dbanie o zdrowie psychiczne dziecka</a:t>
            </a:r>
          </a:p>
          <a:p>
            <a:pPr algn="just">
              <a:buFont typeface="Wingdings" pitchFamily="2" charset="2"/>
              <a:buChar char="v"/>
            </a:pPr>
            <a:r>
              <a:rPr lang="pl-PL" sz="3800" b="1" dirty="0" smtClean="0">
                <a:solidFill>
                  <a:srgbClr val="005696"/>
                </a:solidFill>
              </a:rPr>
              <a:t>Wzmacnianie więzi rodzinnych</a:t>
            </a:r>
          </a:p>
          <a:p>
            <a:endParaRPr lang="pl-PL" dirty="0"/>
          </a:p>
        </p:txBody>
      </p:sp>
      <p:pic>
        <p:nvPicPr>
          <p:cNvPr id="6" name="Obraz 5" descr="4f3f809ae2858_o_full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1F5F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753884" y="5589240"/>
            <a:ext cx="1962132" cy="1113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28564" y="1428736"/>
            <a:ext cx="8715436" cy="4643470"/>
          </a:xfrm>
          <a:ln>
            <a:noFill/>
          </a:ln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l-PL" sz="2000" b="1" dirty="0" smtClean="0">
                <a:solidFill>
                  <a:srgbClr val="005696"/>
                </a:solidFill>
              </a:rPr>
              <a:t>Baw się i rozwijaj</a:t>
            </a:r>
          </a:p>
          <a:p>
            <a:pPr algn="just">
              <a:buFont typeface="Wingdings" pitchFamily="2" charset="2"/>
              <a:buChar char="v"/>
            </a:pPr>
            <a:r>
              <a:rPr lang="pl-PL" sz="2000" b="1" dirty="0" smtClean="0">
                <a:solidFill>
                  <a:srgbClr val="005696"/>
                </a:solidFill>
              </a:rPr>
              <a:t>Ćwiczenia językowe nie tylko dla dyslektyków </a:t>
            </a:r>
          </a:p>
          <a:p>
            <a:pPr algn="just">
              <a:buFont typeface="Wingdings" pitchFamily="2" charset="2"/>
              <a:buChar char="v"/>
            </a:pPr>
            <a:r>
              <a:rPr lang="pl-PL" sz="2000" b="1" dirty="0" smtClean="0">
                <a:solidFill>
                  <a:srgbClr val="005696"/>
                </a:solidFill>
              </a:rPr>
              <a:t>Logopedyczne zabawy na wiosnę</a:t>
            </a:r>
          </a:p>
          <a:p>
            <a:pPr algn="just">
              <a:buFont typeface="Wingdings" pitchFamily="2" charset="2"/>
              <a:buChar char="v"/>
            </a:pPr>
            <a:r>
              <a:rPr lang="pl-PL" sz="2000" b="1" dirty="0" smtClean="0">
                <a:solidFill>
                  <a:srgbClr val="005696"/>
                </a:solidFill>
              </a:rPr>
              <a:t>Na smuteczki najlepsze są bajeczki</a:t>
            </a:r>
          </a:p>
          <a:p>
            <a:pPr algn="just">
              <a:buFont typeface="Wingdings" pitchFamily="2" charset="2"/>
              <a:buChar char="v"/>
            </a:pPr>
            <a:r>
              <a:rPr lang="pl-PL" sz="2000" b="1" dirty="0" smtClean="0">
                <a:solidFill>
                  <a:srgbClr val="005696"/>
                </a:solidFill>
              </a:rPr>
              <a:t>Pomagamy z emocjami</a:t>
            </a:r>
          </a:p>
          <a:p>
            <a:pPr algn="just">
              <a:buFont typeface="Wingdings" pitchFamily="2" charset="2"/>
              <a:buChar char="v"/>
            </a:pPr>
            <a:r>
              <a:rPr lang="pl-PL" sz="2000" b="1" dirty="0" smtClean="0">
                <a:solidFill>
                  <a:srgbClr val="005696"/>
                </a:solidFill>
              </a:rPr>
              <a:t>Rymy. Co daje nam zabawa z rymami?</a:t>
            </a:r>
          </a:p>
          <a:p>
            <a:pPr algn="just">
              <a:buFont typeface="Wingdings" pitchFamily="2" charset="2"/>
              <a:buChar char="v"/>
            </a:pPr>
            <a:r>
              <a:rPr lang="pl-PL" sz="2000" b="1" dirty="0" smtClean="0">
                <a:solidFill>
                  <a:srgbClr val="005696"/>
                </a:solidFill>
              </a:rPr>
              <a:t>Trzy zabawy na kwarantannę</a:t>
            </a:r>
          </a:p>
          <a:p>
            <a:pPr algn="just">
              <a:buFont typeface="Wingdings" pitchFamily="2" charset="2"/>
              <a:buChar char="v"/>
            </a:pPr>
            <a:r>
              <a:rPr lang="pl-PL" sz="2000" b="1" dirty="0" smtClean="0">
                <a:solidFill>
                  <a:srgbClr val="005696"/>
                </a:solidFill>
              </a:rPr>
              <a:t>W co się bawić logopedycznie w domu</a:t>
            </a:r>
          </a:p>
          <a:p>
            <a:pPr algn="just">
              <a:buFont typeface="Wingdings" pitchFamily="2" charset="2"/>
              <a:buChar char="v"/>
            </a:pPr>
            <a:r>
              <a:rPr lang="pl-PL" sz="2000" b="1" dirty="0" smtClean="0">
                <a:solidFill>
                  <a:srgbClr val="005696"/>
                </a:solidFill>
              </a:rPr>
              <a:t>Wyciszające zabawy dla dzieci i nie tylko</a:t>
            </a:r>
          </a:p>
          <a:p>
            <a:pPr algn="just">
              <a:buFont typeface="Wingdings" pitchFamily="2" charset="2"/>
              <a:buChar char="v"/>
            </a:pPr>
            <a:r>
              <a:rPr lang="pl-PL" sz="2000" b="1" dirty="0" smtClean="0">
                <a:solidFill>
                  <a:srgbClr val="005696"/>
                </a:solidFill>
              </a:rPr>
              <a:t>Zabawy dla dzieci z całościowymi zaburzeniami rozwoju</a:t>
            </a:r>
          </a:p>
          <a:p>
            <a:pPr algn="just">
              <a:buFont typeface="Wingdings" pitchFamily="2" charset="2"/>
              <a:buChar char="v"/>
            </a:pPr>
            <a:r>
              <a:rPr lang="pl-PL" sz="2000" b="1" dirty="0" smtClean="0">
                <a:solidFill>
                  <a:srgbClr val="005696"/>
                </a:solidFill>
              </a:rPr>
              <a:t>Zabawy sensoryczne dla dzieci przedszkolnych i szkolnych</a:t>
            </a:r>
          </a:p>
          <a:p>
            <a:pPr algn="just">
              <a:buFont typeface="Wingdings" pitchFamily="2" charset="2"/>
              <a:buChar char="v"/>
            </a:pPr>
            <a:r>
              <a:rPr lang="pl-PL" sz="2000" b="1" dirty="0" smtClean="0">
                <a:solidFill>
                  <a:srgbClr val="005696"/>
                </a:solidFill>
              </a:rPr>
              <a:t>Zaburzenia procesu lateralizacji</a:t>
            </a:r>
          </a:p>
          <a:p>
            <a:pPr algn="just">
              <a:buFont typeface="Wingdings" pitchFamily="2" charset="2"/>
              <a:buChar char="v"/>
            </a:pPr>
            <a:r>
              <a:rPr lang="pl-PL" sz="2000" b="1" dirty="0" smtClean="0">
                <a:solidFill>
                  <a:srgbClr val="005696"/>
                </a:solidFill>
              </a:rPr>
              <a:t>Zrób to sam</a:t>
            </a:r>
          </a:p>
          <a:p>
            <a:pPr>
              <a:buFontTx/>
              <a:buChar char="-"/>
            </a:pPr>
            <a:endParaRPr lang="pl-PL" sz="2000" b="1" dirty="0" smtClean="0">
              <a:solidFill>
                <a:srgbClr val="005696"/>
              </a:solidFill>
            </a:endParaRPr>
          </a:p>
          <a:p>
            <a:pPr>
              <a:buFontTx/>
              <a:buChar char="-"/>
            </a:pPr>
            <a:endParaRPr lang="pl-PL" sz="2000" b="1" dirty="0" smtClean="0">
              <a:solidFill>
                <a:srgbClr val="005696"/>
              </a:solidFill>
            </a:endParaRPr>
          </a:p>
          <a:p>
            <a:pPr>
              <a:buFontTx/>
              <a:buChar char="-"/>
            </a:pPr>
            <a:endParaRPr lang="pl-PL" sz="2000" b="1" dirty="0" smtClean="0">
              <a:solidFill>
                <a:srgbClr val="005696"/>
              </a:solidFill>
            </a:endParaRPr>
          </a:p>
          <a:p>
            <a:pPr>
              <a:buFontTx/>
              <a:buChar char="-"/>
            </a:pPr>
            <a:endParaRPr lang="pl-PL" sz="2000" b="1" dirty="0" smtClean="0">
              <a:solidFill>
                <a:srgbClr val="005696"/>
              </a:solidFill>
            </a:endParaRPr>
          </a:p>
          <a:p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7572396" y="6143644"/>
            <a:ext cx="1161826" cy="365125"/>
          </a:xfrm>
        </p:spPr>
        <p:txBody>
          <a:bodyPr/>
          <a:lstStyle/>
          <a:p>
            <a:fld id="{55293C98-5164-4CFF-9664-C180F80F9BF3}" type="slidenum">
              <a:rPr lang="pl-PL" sz="1600" b="1" smtClean="0">
                <a:solidFill>
                  <a:srgbClr val="1D649F"/>
                </a:solidFill>
              </a:rPr>
              <a:pPr/>
              <a:t>48</a:t>
            </a:fld>
            <a:endParaRPr lang="pl-PL" b="1" dirty="0">
              <a:solidFill>
                <a:srgbClr val="1D649F"/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876094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rgbClr val="F1F5F9"/>
                </a:solidFill>
              </a:rPr>
              <a:t>Gry i zabawy przeznaczone dla dzieci w domu w czasie trwania </a:t>
            </a:r>
            <a:r>
              <a:rPr lang="pl-PL" sz="2800" b="1" dirty="0"/>
              <a:t>Covid-19 </a:t>
            </a:r>
            <a:r>
              <a:rPr lang="pl-PL" sz="2800" b="1" dirty="0" smtClean="0">
                <a:solidFill>
                  <a:srgbClr val="005696"/>
                </a:solidFill>
              </a:rPr>
              <a:t/>
            </a:r>
            <a:br>
              <a:rPr lang="pl-PL" sz="2800" b="1" dirty="0" smtClean="0">
                <a:solidFill>
                  <a:srgbClr val="005696"/>
                </a:solidFill>
              </a:rPr>
            </a:br>
            <a:endParaRPr lang="pl-PL" sz="2800" b="1" dirty="0"/>
          </a:p>
        </p:txBody>
      </p:sp>
      <p:pic>
        <p:nvPicPr>
          <p:cNvPr id="5" name="Obraz 4" descr="pobrane (2).jpg"/>
          <p:cNvPicPr>
            <a:picLocks noChangeAspect="1"/>
          </p:cNvPicPr>
          <p:nvPr/>
        </p:nvPicPr>
        <p:blipFill>
          <a:blip r:embed="rId2">
            <a:lum contrast="-10000"/>
          </a:blip>
          <a:stretch>
            <a:fillRect/>
          </a:stretch>
        </p:blipFill>
        <p:spPr>
          <a:xfrm>
            <a:off x="5643570" y="2428868"/>
            <a:ext cx="2377968" cy="1781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23528" y="0"/>
            <a:ext cx="8651304" cy="864096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/>
              <a:t/>
            </a:r>
            <a:br>
              <a:rPr lang="pl-PL" dirty="0"/>
            </a:br>
            <a:r>
              <a:rPr lang="pl-PL" sz="4000" b="1" dirty="0">
                <a:solidFill>
                  <a:srgbClr val="D6E3EE"/>
                </a:solidFill>
              </a:rPr>
              <a:t>Konkurs Logopedyczny „Słowo </a:t>
            </a:r>
            <a:r>
              <a:rPr lang="pl-PL" sz="4000" b="1" dirty="0" smtClean="0">
                <a:solidFill>
                  <a:srgbClr val="D6E3EE"/>
                </a:solidFill>
              </a:rPr>
              <a:t>się rzekło</a:t>
            </a:r>
            <a:r>
              <a:rPr lang="pl-PL" sz="4000" b="1" dirty="0">
                <a:solidFill>
                  <a:srgbClr val="D6E3EE"/>
                </a:solidFill>
              </a:rPr>
              <a:t>” </a:t>
            </a:r>
          </a:p>
        </p:txBody>
      </p:sp>
      <p:graphicFrame>
        <p:nvGraphicFramePr>
          <p:cNvPr id="5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8383919"/>
              </p:ext>
            </p:extLst>
          </p:nvPr>
        </p:nvGraphicFramePr>
        <p:xfrm>
          <a:off x="323528" y="1340768"/>
          <a:ext cx="8064896" cy="5189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3648"/>
                <a:gridCol w="6341248"/>
              </a:tblGrid>
              <a:tr h="559119"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rgbClr val="1D649F"/>
                          </a:solidFill>
                        </a:rPr>
                        <a:t>Organizator</a:t>
                      </a:r>
                      <a:endParaRPr lang="pl-PL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solidFill>
                            <a:srgbClr val="1D649F"/>
                          </a:solidFill>
                        </a:rPr>
                        <a:t>Powiatowa</a:t>
                      </a:r>
                      <a:r>
                        <a:rPr lang="pl-PL" baseline="0" dirty="0" smtClean="0">
                          <a:solidFill>
                            <a:srgbClr val="1D649F"/>
                          </a:solidFill>
                        </a:rPr>
                        <a:t> Poradnia Psychologiczno – Pedagogiczna </a:t>
                      </a:r>
                      <a:br>
                        <a:rPr lang="pl-PL" baseline="0" dirty="0" smtClean="0">
                          <a:solidFill>
                            <a:srgbClr val="1D649F"/>
                          </a:solidFill>
                        </a:rPr>
                      </a:br>
                      <a:r>
                        <a:rPr lang="pl-PL" baseline="0" dirty="0" smtClean="0">
                          <a:solidFill>
                            <a:srgbClr val="1D649F"/>
                          </a:solidFill>
                        </a:rPr>
                        <a:t>w Tarnowie</a:t>
                      </a:r>
                      <a:r>
                        <a:rPr lang="pl-PL" dirty="0" smtClean="0">
                          <a:solidFill>
                            <a:srgbClr val="1D649F"/>
                          </a:solidFill>
                        </a:rPr>
                        <a:t>, Filia w Żabnie</a:t>
                      </a:r>
                      <a:endParaRPr lang="pl-PL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7755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Tytuł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„Słowo się rzekło</a:t>
                      </a: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”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0344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Cel: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b="1" i="0" u="none" strike="noStrike" kern="1200" baseline="0" dirty="0" smtClean="0">
                          <a:solidFill>
                            <a:srgbClr val="1D649F"/>
                          </a:solidFill>
                          <a:latin typeface="+mn-lt"/>
                          <a:ea typeface="+mn-ea"/>
                          <a:cs typeface="+mn-cs"/>
                        </a:rPr>
                        <a:t>Stymulacja rozwoju mowy i języka, rozwijanie sprawności komunikacyjnych i językowych</a:t>
                      </a:r>
                      <a:endParaRPr lang="pl-PL" sz="1800" b="1" kern="1200" dirty="0" smtClean="0">
                        <a:solidFill>
                          <a:srgbClr val="1D649F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7751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Adresaci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b="1" i="0" u="none" strike="noStrike" kern="1200" baseline="0" dirty="0" smtClean="0">
                          <a:solidFill>
                            <a:srgbClr val="1D649F"/>
                          </a:solidFill>
                          <a:latin typeface="+mn-lt"/>
                          <a:ea typeface="+mn-ea"/>
                          <a:cs typeface="+mn-cs"/>
                        </a:rPr>
                        <a:t>Dzieci z zaburzoną mową i trudnościami w komunikacji werbalnej objęte opiekę logopedyczną w PPPP w Tarnowie Filia w Żabnie, wraz z rodzicami.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9119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Liczba uczestników 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12 dzieci</a:t>
                      </a: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 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9119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Miejsce 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Powiatowa</a:t>
                      </a: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 Poradnia Psychologiczno – Pedagogiczna </a:t>
                      </a:r>
                      <a:b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</a:b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w Tarnowie, </a:t>
                      </a:r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Filia w Żabnie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9496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Termin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Kwiecień</a:t>
                      </a: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 </a:t>
                      </a:r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– czerwiec 2020 r. 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911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Prowadzący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mgr Katarzyna Zych – logopeda, mgr Renata Spinda - logopeda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3990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Forma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Konkurs</a:t>
                      </a: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 na wierszyk logopedyczny w formie zdalnej  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Symbol zastępczy numeru slajdu 3"/>
          <p:cNvSpPr txBox="1">
            <a:spLocks/>
          </p:cNvSpPr>
          <p:nvPr/>
        </p:nvSpPr>
        <p:spPr>
          <a:xfrm>
            <a:off x="7982174" y="6262736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49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5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3033728" y="5257775"/>
            <a:ext cx="2808312" cy="71707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l-PL" sz="1600" b="1" dirty="0">
                <a:solidFill>
                  <a:schemeClr val="tx1"/>
                </a:solidFill>
              </a:rPr>
              <a:t>m</a:t>
            </a:r>
            <a:r>
              <a:rPr lang="pl-PL" sz="1600" b="1" dirty="0" smtClean="0">
                <a:solidFill>
                  <a:schemeClr val="tx1"/>
                </a:solidFill>
              </a:rPr>
              <a:t>gr Magdalena Podolańska</a:t>
            </a:r>
          </a:p>
          <a:p>
            <a:pPr>
              <a:spcBef>
                <a:spcPts val="0"/>
              </a:spcBef>
            </a:pPr>
            <a:r>
              <a:rPr lang="pl-PL" sz="1600" b="1" dirty="0" smtClean="0">
                <a:solidFill>
                  <a:srgbClr val="0065B0"/>
                </a:solidFill>
              </a:rPr>
              <a:t>Kierownik PPPP w Tarnowie </a:t>
            </a:r>
          </a:p>
          <a:p>
            <a:pPr>
              <a:spcBef>
                <a:spcPts val="0"/>
              </a:spcBef>
            </a:pPr>
            <a:r>
              <a:rPr lang="pl-PL" sz="1600" b="1" dirty="0" smtClean="0">
                <a:solidFill>
                  <a:srgbClr val="0065B0"/>
                </a:solidFill>
              </a:rPr>
              <a:t>Filia w Wojniczu </a:t>
            </a:r>
            <a:endParaRPr lang="pl-PL" sz="1600" b="1" dirty="0">
              <a:solidFill>
                <a:srgbClr val="0065B0"/>
              </a:solidFill>
            </a:endParaRPr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3"/>
          </p:nvPr>
        </p:nvSpPr>
        <p:spPr>
          <a:xfrm>
            <a:off x="5955524" y="5229200"/>
            <a:ext cx="3030104" cy="71177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l-PL" sz="1600" b="1" dirty="0" smtClean="0">
                <a:solidFill>
                  <a:schemeClr val="tx1"/>
                </a:solidFill>
              </a:rPr>
              <a:t>mgr Katarzyna Zych</a:t>
            </a:r>
          </a:p>
          <a:p>
            <a:pPr>
              <a:spcBef>
                <a:spcPts val="0"/>
              </a:spcBef>
            </a:pPr>
            <a:r>
              <a:rPr lang="pl-PL" sz="1600" b="1" dirty="0" smtClean="0">
                <a:solidFill>
                  <a:srgbClr val="0065B0"/>
                </a:solidFill>
              </a:rPr>
              <a:t>Kierownik PPPP w  Tarnowie </a:t>
            </a:r>
          </a:p>
          <a:p>
            <a:pPr>
              <a:spcBef>
                <a:spcPts val="0"/>
              </a:spcBef>
            </a:pPr>
            <a:r>
              <a:rPr lang="pl-PL" sz="1600" b="1" dirty="0" smtClean="0">
                <a:solidFill>
                  <a:srgbClr val="0065B0"/>
                </a:solidFill>
              </a:rPr>
              <a:t>Filia w Żabnie  </a:t>
            </a:r>
            <a:endParaRPr lang="pl-PL" sz="1600" b="1" dirty="0">
              <a:solidFill>
                <a:srgbClr val="0065B0"/>
              </a:solidFill>
            </a:endParaRPr>
          </a:p>
        </p:txBody>
      </p:sp>
      <p:sp>
        <p:nvSpPr>
          <p:cNvPr id="13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5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4" name="Symbol zastępczy tekstu 8"/>
          <p:cNvSpPr txBox="1">
            <a:spLocks/>
          </p:cNvSpPr>
          <p:nvPr/>
        </p:nvSpPr>
        <p:spPr>
          <a:xfrm>
            <a:off x="53551" y="5229200"/>
            <a:ext cx="2771800" cy="783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l-PL" sz="1600" b="1" dirty="0" smtClean="0">
                <a:solidFill>
                  <a:schemeClr val="tx1"/>
                </a:solidFill>
              </a:rPr>
              <a:t>mgr Jolanta Dziuban</a:t>
            </a:r>
          </a:p>
          <a:p>
            <a:pPr>
              <a:spcBef>
                <a:spcPts val="0"/>
              </a:spcBef>
            </a:pPr>
            <a:r>
              <a:rPr lang="pl-PL" sz="1600" b="1" dirty="0" smtClean="0">
                <a:solidFill>
                  <a:srgbClr val="0065B0"/>
                </a:solidFill>
              </a:rPr>
              <a:t>Kierownik PPPP w Tarnowie</a:t>
            </a:r>
          </a:p>
          <a:p>
            <a:pPr>
              <a:spcBef>
                <a:spcPts val="0"/>
              </a:spcBef>
            </a:pPr>
            <a:r>
              <a:rPr lang="pl-PL" sz="1600" b="1" dirty="0" smtClean="0">
                <a:solidFill>
                  <a:srgbClr val="0065B0"/>
                </a:solidFill>
              </a:rPr>
              <a:t>Filia w Tuchowie </a:t>
            </a:r>
            <a:endParaRPr lang="pl-PL" sz="1600" b="1" dirty="0">
              <a:solidFill>
                <a:srgbClr val="0065B0"/>
              </a:solidFill>
            </a:endParaRPr>
          </a:p>
        </p:txBody>
      </p:sp>
      <p:pic>
        <p:nvPicPr>
          <p:cNvPr id="6" name="Picture 2" descr="C:\Users\Właściciel\AppData\Local\Microsoft\Windows\Temporary Internet Files\Content.Outlook\P962XXD0\zdjecie na www (2).jpg" title="mgr JMagdalena Podolańska - Kierownik Filii Powiatowej Poradni Psychologiczno-Pedagogicznej w Wojnicz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0" t="16084" r="24801" b="24021"/>
          <a:stretch/>
        </p:blipFill>
        <p:spPr bwMode="auto">
          <a:xfrm>
            <a:off x="3275856" y="980728"/>
            <a:ext cx="2473588" cy="3617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Obraz 6" title="mgr Jolanta Dziuban - Kierownik Filii Powiatowej Poradni Psychologiczno-Pedagogicznej w Tuchowi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9" r="11538"/>
          <a:stretch/>
        </p:blipFill>
        <p:spPr>
          <a:xfrm>
            <a:off x="395536" y="980728"/>
            <a:ext cx="2462160" cy="3617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 title="mgr Katarzyna Zych - Kierownik Filii Powiatowej Poradni Psychologiczno-Pedagogicznej w Żabni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80728"/>
            <a:ext cx="2592288" cy="3617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288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980728"/>
            <a:ext cx="7992888" cy="5400600"/>
          </a:xfrm>
        </p:spPr>
        <p:txBody>
          <a:bodyPr>
            <a:noAutofit/>
          </a:bodyPr>
          <a:lstStyle/>
          <a:p>
            <a:endParaRPr lang="pl-PL" sz="1400" b="1" dirty="0" smtClean="0">
              <a:solidFill>
                <a:srgbClr val="1D649F"/>
              </a:solidFill>
            </a:endParaRPr>
          </a:p>
          <a:p>
            <a:r>
              <a:rPr lang="pl-PL" sz="1600" b="1" dirty="0" smtClean="0">
                <a:solidFill>
                  <a:srgbClr val="1D649F"/>
                </a:solidFill>
              </a:rPr>
              <a:t>Zajęcia </a:t>
            </a:r>
            <a:r>
              <a:rPr lang="pl-PL" sz="1600" b="1" dirty="0">
                <a:solidFill>
                  <a:srgbClr val="1D649F"/>
                </a:solidFill>
              </a:rPr>
              <a:t>socjoterapeutyczne oraz zajęcia grupowe np</a:t>
            </a:r>
            <a:r>
              <a:rPr lang="pl-PL" sz="1600" b="1" dirty="0" smtClean="0">
                <a:solidFill>
                  <a:srgbClr val="1D649F"/>
                </a:solidFill>
              </a:rPr>
              <a:t>.</a:t>
            </a:r>
            <a:r>
              <a:rPr lang="pl-PL" sz="1600" b="1" i="1" dirty="0" smtClean="0">
                <a:solidFill>
                  <a:srgbClr val="1D649F"/>
                </a:solidFill>
              </a:rPr>
              <a:t> „</a:t>
            </a:r>
            <a:r>
              <a:rPr lang="pl-PL" sz="1600" b="1" i="1" dirty="0">
                <a:solidFill>
                  <a:srgbClr val="1D649F"/>
                </a:solidFill>
              </a:rPr>
              <a:t>Logopedyczne zajęcia grupowe</a:t>
            </a:r>
            <a:r>
              <a:rPr lang="pl-PL" sz="1600" b="1" i="1" dirty="0" smtClean="0">
                <a:solidFill>
                  <a:srgbClr val="1D649F"/>
                </a:solidFill>
              </a:rPr>
              <a:t>”, „Trening kontroli złości”, „Kreatywna stymulacja”</a:t>
            </a:r>
            <a:endParaRPr lang="pl-PL" sz="1600" b="1" i="1" dirty="0">
              <a:solidFill>
                <a:srgbClr val="1D649F"/>
              </a:solidFill>
            </a:endParaRPr>
          </a:p>
          <a:p>
            <a:r>
              <a:rPr lang="pl-PL" sz="1600" b="1" dirty="0" smtClean="0">
                <a:solidFill>
                  <a:srgbClr val="1D649F"/>
                </a:solidFill>
              </a:rPr>
              <a:t> </a:t>
            </a:r>
            <a:r>
              <a:rPr lang="pl-PL" sz="1600" b="1" i="1" dirty="0">
                <a:solidFill>
                  <a:srgbClr val="1D649F"/>
                </a:solidFill>
              </a:rPr>
              <a:t>Zrealizowano program doradztwa zawodowego „Szkoła – Edukacja – Kariera – Sukces”</a:t>
            </a:r>
          </a:p>
          <a:p>
            <a:r>
              <a:rPr lang="pl-PL" sz="1600" b="1" dirty="0" smtClean="0">
                <a:solidFill>
                  <a:srgbClr val="1D649F"/>
                </a:solidFill>
              </a:rPr>
              <a:t>Zrealizowano </a:t>
            </a:r>
            <a:r>
              <a:rPr lang="pl-PL" sz="1600" b="1" dirty="0">
                <a:solidFill>
                  <a:srgbClr val="1D649F"/>
                </a:solidFill>
              </a:rPr>
              <a:t>programy logopedyczne: </a:t>
            </a:r>
            <a:r>
              <a:rPr lang="pl-PL" sz="1600" b="1" i="1" dirty="0" smtClean="0">
                <a:solidFill>
                  <a:srgbClr val="1D649F"/>
                </a:solidFill>
              </a:rPr>
              <a:t>„Ja </a:t>
            </a:r>
            <a:r>
              <a:rPr lang="pl-PL" sz="1600" b="1" i="1" dirty="0">
                <a:solidFill>
                  <a:srgbClr val="1D649F"/>
                </a:solidFill>
              </a:rPr>
              <a:t>też potrafię </a:t>
            </a:r>
            <a:r>
              <a:rPr lang="pl-PL" sz="1600" b="1" i="1" dirty="0" smtClean="0">
                <a:solidFill>
                  <a:srgbClr val="1D649F"/>
                </a:solidFill>
              </a:rPr>
              <a:t>pięknie mówić</a:t>
            </a:r>
            <a:r>
              <a:rPr lang="pl-PL" sz="1600" b="1" i="1" dirty="0">
                <a:solidFill>
                  <a:srgbClr val="1D649F"/>
                </a:solidFill>
              </a:rPr>
              <a:t>”, Mówię pięknie, mówię chętnie</a:t>
            </a:r>
            <a:r>
              <a:rPr lang="pl-PL" sz="1600" b="1" i="1" dirty="0" smtClean="0">
                <a:solidFill>
                  <a:srgbClr val="1D649F"/>
                </a:solidFill>
              </a:rPr>
              <a:t>”, „Żeby język giętki powiedział co pomyśli głowa”</a:t>
            </a:r>
            <a:endParaRPr lang="pl-PL" sz="1600" b="1" i="1" dirty="0">
              <a:solidFill>
                <a:srgbClr val="1D649F"/>
              </a:solidFill>
            </a:endParaRPr>
          </a:p>
          <a:p>
            <a:r>
              <a:rPr lang="pl-PL" sz="1600" b="1" dirty="0" smtClean="0">
                <a:solidFill>
                  <a:srgbClr val="1D649F"/>
                </a:solidFill>
              </a:rPr>
              <a:t>Realizacja </a:t>
            </a:r>
            <a:r>
              <a:rPr lang="pl-PL" sz="1600" b="1" dirty="0">
                <a:solidFill>
                  <a:srgbClr val="1D649F"/>
                </a:solidFill>
              </a:rPr>
              <a:t>Programu Kompleksowego Wsparcia dla Rodzin „Za życiem”</a:t>
            </a:r>
          </a:p>
          <a:p>
            <a:r>
              <a:rPr lang="pl-PL" sz="1600" b="1" dirty="0" smtClean="0">
                <a:solidFill>
                  <a:srgbClr val="1D649F"/>
                </a:solidFill>
              </a:rPr>
              <a:t>Indywidualne </a:t>
            </a:r>
            <a:r>
              <a:rPr lang="pl-PL" sz="1600" b="1" dirty="0">
                <a:solidFill>
                  <a:srgbClr val="1D649F"/>
                </a:solidFill>
              </a:rPr>
              <a:t>konsultacje telefoniczne i bezpośrednie</a:t>
            </a:r>
          </a:p>
          <a:p>
            <a:r>
              <a:rPr lang="pl-PL" sz="1600" b="1" dirty="0" smtClean="0">
                <a:solidFill>
                  <a:srgbClr val="1D649F"/>
                </a:solidFill>
              </a:rPr>
              <a:t>Indywidualne </a:t>
            </a:r>
            <a:r>
              <a:rPr lang="pl-PL" sz="1600" b="1" dirty="0">
                <a:solidFill>
                  <a:srgbClr val="1D649F"/>
                </a:solidFill>
              </a:rPr>
              <a:t>konsultacje z uczniami klas 8 szkoły podstawowej </a:t>
            </a:r>
            <a:r>
              <a:rPr lang="pl-PL" sz="1600" b="1" dirty="0" smtClean="0">
                <a:solidFill>
                  <a:srgbClr val="1D649F"/>
                </a:solidFill>
              </a:rPr>
              <a:t>dotyczące </a:t>
            </a:r>
            <a:r>
              <a:rPr lang="pl-PL" sz="1600" b="1" dirty="0">
                <a:solidFill>
                  <a:srgbClr val="1D649F"/>
                </a:solidFill>
              </a:rPr>
              <a:t>wyboru zawodu i szkoły </a:t>
            </a:r>
            <a:r>
              <a:rPr lang="pl-PL" sz="1600" b="1" dirty="0" smtClean="0">
                <a:solidFill>
                  <a:srgbClr val="1D649F"/>
                </a:solidFill>
              </a:rPr>
              <a:t>na terenie szkół</a:t>
            </a:r>
          </a:p>
          <a:p>
            <a:r>
              <a:rPr lang="pl-PL" sz="1600" b="1" dirty="0" smtClean="0">
                <a:solidFill>
                  <a:srgbClr val="1D649F"/>
                </a:solidFill>
              </a:rPr>
              <a:t>Spotkanie doradców zawodowych pt. „Kwalifikacje rynkowe – nowa perspektywa” organizowane przez WUP w Krakowie, Wydział Zamiejscowy w Tarnowie</a:t>
            </a:r>
          </a:p>
          <a:p>
            <a:r>
              <a:rPr lang="pl-PL" sz="1600" b="1" dirty="0" smtClean="0">
                <a:solidFill>
                  <a:srgbClr val="1D649F"/>
                </a:solidFill>
              </a:rPr>
              <a:t>Konferencja logopedyczna „Zaburzenia w komunikowaniu się – aktualne trendy </a:t>
            </a:r>
            <a:br>
              <a:rPr lang="pl-PL" sz="1600" b="1" dirty="0" smtClean="0">
                <a:solidFill>
                  <a:srgbClr val="1D649F"/>
                </a:solidFill>
              </a:rPr>
            </a:br>
            <a:r>
              <a:rPr lang="pl-PL" sz="1600" b="1" dirty="0" smtClean="0">
                <a:solidFill>
                  <a:srgbClr val="1D649F"/>
                </a:solidFill>
              </a:rPr>
              <a:t>w diagnozie i terapii” </a:t>
            </a:r>
          </a:p>
          <a:p>
            <a:r>
              <a:rPr lang="pl-PL" sz="1600" b="1" dirty="0" smtClean="0">
                <a:solidFill>
                  <a:srgbClr val="1D649F"/>
                </a:solidFill>
              </a:rPr>
              <a:t>Poranki Malucha</a:t>
            </a:r>
          </a:p>
          <a:p>
            <a:r>
              <a:rPr lang="pl-PL" sz="1600" b="1" dirty="0" smtClean="0">
                <a:solidFill>
                  <a:srgbClr val="1D649F"/>
                </a:solidFill>
              </a:rPr>
              <a:t>Pracownia </a:t>
            </a:r>
            <a:r>
              <a:rPr lang="pl-PL" sz="1600" b="1" dirty="0" err="1" smtClean="0">
                <a:solidFill>
                  <a:srgbClr val="1D649F"/>
                </a:solidFill>
              </a:rPr>
              <a:t>Neuronka</a:t>
            </a:r>
            <a:endParaRPr lang="pl-PL" sz="1600" b="1" dirty="0" smtClean="0">
              <a:solidFill>
                <a:srgbClr val="1D649F"/>
              </a:solidFill>
            </a:endParaRPr>
          </a:p>
          <a:p>
            <a:r>
              <a:rPr lang="pl-PL" sz="1600" b="1" dirty="0" smtClean="0">
                <a:solidFill>
                  <a:srgbClr val="1D649F"/>
                </a:solidFill>
              </a:rPr>
              <a:t>Spotkanie zespołu nauczycieli w Zespole Szkół w Lubczy – Analiza potrzeb rozwojowych i edukacyjnych uczniów objętych pomocą psychologiczno-pedagogiczną</a:t>
            </a:r>
          </a:p>
          <a:p>
            <a:r>
              <a:rPr lang="pl-PL" sz="1600" b="1" dirty="0" smtClean="0">
                <a:solidFill>
                  <a:srgbClr val="1D649F"/>
                </a:solidFill>
              </a:rPr>
              <a:t>Spotkanie z pedagogami szkolnymi z gminy Wojnicz i Zakliczyn </a:t>
            </a:r>
          </a:p>
          <a:p>
            <a:pPr marL="0" indent="0" algn="just">
              <a:buNone/>
            </a:pPr>
            <a:endParaRPr lang="pl-PL" sz="1400" dirty="0" smtClean="0">
              <a:solidFill>
                <a:srgbClr val="005696"/>
              </a:solidFill>
            </a:endParaRPr>
          </a:p>
          <a:p>
            <a:pPr algn="just"/>
            <a:endParaRPr lang="pl-PL" sz="1400" b="1" dirty="0">
              <a:solidFill>
                <a:srgbClr val="1D649F"/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2440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D6E3EE"/>
                </a:solidFill>
              </a:rPr>
              <a:t>Inne formy pracy </a:t>
            </a:r>
            <a:endParaRPr lang="pl-PL" sz="4000" b="1" dirty="0">
              <a:solidFill>
                <a:srgbClr val="D6E3EE"/>
              </a:solidFill>
            </a:endParaRPr>
          </a:p>
        </p:txBody>
      </p:sp>
      <p:sp>
        <p:nvSpPr>
          <p:cNvPr id="5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50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113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06289" y="260648"/>
            <a:ext cx="8147248" cy="642400"/>
          </a:xfrm>
        </p:spPr>
        <p:txBody>
          <a:bodyPr>
            <a:noAutofit/>
          </a:bodyPr>
          <a:lstStyle/>
          <a:p>
            <a:r>
              <a:rPr lang="pl-PL" sz="4000" b="1" dirty="0" smtClean="0">
                <a:solidFill>
                  <a:srgbClr val="D6E3EE"/>
                </a:solidFill>
              </a:rPr>
              <a:t>Punkty konsultacyjne </a:t>
            </a:r>
            <a:endParaRPr lang="pl-PL" sz="4000" b="1" dirty="0">
              <a:solidFill>
                <a:srgbClr val="D6E3EE"/>
              </a:solidFill>
            </a:endParaRPr>
          </a:p>
        </p:txBody>
      </p:sp>
      <p:graphicFrame>
        <p:nvGraphicFramePr>
          <p:cNvPr id="5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9933305"/>
              </p:ext>
            </p:extLst>
          </p:nvPr>
        </p:nvGraphicFramePr>
        <p:xfrm>
          <a:off x="251520" y="908720"/>
          <a:ext cx="8630504" cy="5917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3648"/>
                <a:gridCol w="6906856"/>
              </a:tblGrid>
              <a:tr h="559119"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rgbClr val="1D649F"/>
                          </a:solidFill>
                        </a:rPr>
                        <a:t>Organizator</a:t>
                      </a:r>
                      <a:endParaRPr lang="pl-PL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solidFill>
                            <a:srgbClr val="1D649F"/>
                          </a:solidFill>
                        </a:rPr>
                        <a:t>Powiatowa</a:t>
                      </a:r>
                      <a:r>
                        <a:rPr lang="pl-PL" baseline="0" dirty="0" smtClean="0">
                          <a:solidFill>
                            <a:srgbClr val="1D649F"/>
                          </a:solidFill>
                        </a:rPr>
                        <a:t> Poradnia Psychologiczno – Pedagogiczna w Tarnowie</a:t>
                      </a:r>
                      <a:r>
                        <a:rPr lang="pl-PL" dirty="0" smtClean="0">
                          <a:solidFill>
                            <a:srgbClr val="1D649F"/>
                          </a:solidFill>
                        </a:rPr>
                        <a:t>, Filia w</a:t>
                      </a:r>
                      <a:r>
                        <a:rPr lang="pl-PL" baseline="0" dirty="0" smtClean="0">
                          <a:solidFill>
                            <a:srgbClr val="1D649F"/>
                          </a:solidFill>
                        </a:rPr>
                        <a:t> Tuchowie, Filia w Wojniczu</a:t>
                      </a:r>
                      <a:endParaRPr lang="pl-P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7755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Tytuł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 smtClean="0">
                          <a:solidFill>
                            <a:srgbClr val="1D649F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Punkty konsultacyjne prowadzone w szkołach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6102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Cel: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50" dirty="0" smtClean="0">
                          <a:solidFill>
                            <a:srgbClr val="1D649F"/>
                          </a:solidFill>
                          <a:latin typeface="+mn-lt"/>
                          <a:ea typeface="Lucida Sans Unicode"/>
                          <a:cs typeface="Mangal"/>
                        </a:rPr>
                        <a:t>Ułatwienie korzystania z pomocy psychologiczno – pedagogicznej udzielanej przez</a:t>
                      </a:r>
                      <a:r>
                        <a:rPr lang="pl-PL" sz="1800" b="1" kern="150" baseline="0" dirty="0" smtClean="0">
                          <a:solidFill>
                            <a:srgbClr val="1D649F"/>
                          </a:solidFill>
                          <a:latin typeface="+mn-lt"/>
                          <a:ea typeface="Lucida Sans Unicode"/>
                          <a:cs typeface="Mangal"/>
                        </a:rPr>
                        <a:t> </a:t>
                      </a:r>
                      <a:r>
                        <a:rPr lang="pl-PL" sz="1800" b="1" kern="150" dirty="0" smtClean="0">
                          <a:solidFill>
                            <a:srgbClr val="1D649F"/>
                          </a:solidFill>
                          <a:latin typeface="+mn-lt"/>
                          <a:ea typeface="Lucida Sans Unicode"/>
                          <a:cs typeface="Mangal"/>
                        </a:rPr>
                        <a:t>pracowników Poradni dla osób zamieszkałych z dala od siedziby</a:t>
                      </a:r>
                      <a:r>
                        <a:rPr lang="pl-PL" sz="1800" b="1" kern="150" baseline="0" dirty="0" smtClean="0">
                          <a:solidFill>
                            <a:srgbClr val="1D649F"/>
                          </a:solidFill>
                          <a:latin typeface="+mn-lt"/>
                          <a:ea typeface="Lucida Sans Unicode"/>
                          <a:cs typeface="Mangal"/>
                        </a:rPr>
                        <a:t> </a:t>
                      </a:r>
                      <a:r>
                        <a:rPr lang="pl-PL" sz="1800" b="1" kern="150" dirty="0" smtClean="0">
                          <a:solidFill>
                            <a:srgbClr val="1D649F"/>
                          </a:solidFill>
                          <a:latin typeface="+mn-lt"/>
                          <a:ea typeface="Lucida Sans Unicode"/>
                          <a:cs typeface="Mangal"/>
                        </a:rPr>
                        <a:t>Poradni </a:t>
                      </a:r>
                      <a:r>
                        <a:rPr lang="pl-PL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+mn-cs"/>
                        </a:rPr>
                        <a:t>	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7751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Adresaci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b="1" kern="150" dirty="0" smtClean="0">
                          <a:solidFill>
                            <a:srgbClr val="1D649F"/>
                          </a:solidFill>
                          <a:latin typeface="+mn-lt"/>
                          <a:ea typeface="Lucida Sans Unicode"/>
                          <a:cs typeface="Mangal"/>
                        </a:rPr>
                        <a:t>Dyrektorzy szkół i przedszkoli, rodzice, nauczyciele, uczniowie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610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Liczba</a:t>
                      </a: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 dyżurów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24 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9119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Miejsce 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b="1" kern="150" dirty="0" smtClean="0">
                          <a:solidFill>
                            <a:srgbClr val="1D649F"/>
                          </a:solidFill>
                          <a:latin typeface="+mn-lt"/>
                          <a:ea typeface="Lucida Sans Unicode"/>
                          <a:cs typeface="Mangal"/>
                        </a:rPr>
                        <a:t>Zespół Szkół Ponadgimnazjalnych im. J. Piłsudskiego w Zakliczynie, </a:t>
                      </a:r>
                      <a:r>
                        <a:rPr lang="pl-PL" sz="1800" b="1" kern="150" dirty="0" smtClean="0">
                          <a:solidFill>
                            <a:srgbClr val="1D649F"/>
                          </a:solidFill>
                          <a:latin typeface="+mn-lt"/>
                          <a:ea typeface="Times New Roman"/>
                          <a:cs typeface="+mn-cs"/>
                        </a:rPr>
                        <a:t>Szkoła Podstawowa </a:t>
                      </a:r>
                      <a:r>
                        <a:rPr lang="pl-PL" sz="1800" b="1" kern="150" dirty="0" smtClean="0">
                          <a:solidFill>
                            <a:srgbClr val="1D649F"/>
                          </a:solidFill>
                          <a:latin typeface="+mn-lt"/>
                          <a:ea typeface="Lucida Sans Unicode"/>
                          <a:cs typeface="Mangal"/>
                        </a:rPr>
                        <a:t>w Szerzynach,  Szkoła Podstawowa </a:t>
                      </a:r>
                      <a:br>
                        <a:rPr lang="pl-PL" sz="1800" b="1" kern="150" dirty="0" smtClean="0">
                          <a:solidFill>
                            <a:srgbClr val="1D649F"/>
                          </a:solidFill>
                          <a:latin typeface="+mn-lt"/>
                          <a:ea typeface="Lucida Sans Unicode"/>
                          <a:cs typeface="Mangal"/>
                        </a:rPr>
                      </a:br>
                      <a:r>
                        <a:rPr lang="pl-PL" sz="1800" b="1" kern="150" dirty="0" smtClean="0">
                          <a:solidFill>
                            <a:srgbClr val="1D649F"/>
                          </a:solidFill>
                          <a:latin typeface="+mn-lt"/>
                          <a:ea typeface="Lucida Sans Unicode"/>
                          <a:cs typeface="Mangal"/>
                        </a:rPr>
                        <a:t>w</a:t>
                      </a:r>
                      <a:r>
                        <a:rPr lang="pl-PL" sz="1800" b="1" kern="150" baseline="0" dirty="0" smtClean="0">
                          <a:solidFill>
                            <a:srgbClr val="1D649F"/>
                          </a:solidFill>
                          <a:latin typeface="+mn-lt"/>
                          <a:ea typeface="Lucida Sans Unicode"/>
                          <a:cs typeface="Mangal"/>
                        </a:rPr>
                        <a:t> </a:t>
                      </a:r>
                      <a:r>
                        <a:rPr lang="pl-PL" sz="1800" b="1" kern="150" dirty="0" smtClean="0">
                          <a:solidFill>
                            <a:srgbClr val="1D649F"/>
                          </a:solidFill>
                          <a:latin typeface="+mn-lt"/>
                          <a:ea typeface="Lucida Sans Unicode"/>
                          <a:cs typeface="Mangal"/>
                        </a:rPr>
                        <a:t>Brzozowej, Szkoła Podstawowa</a:t>
                      </a:r>
                      <a:r>
                        <a:rPr lang="pl-PL" sz="1800" b="1" kern="150" baseline="0" dirty="0" smtClean="0">
                          <a:solidFill>
                            <a:srgbClr val="1D649F"/>
                          </a:solidFill>
                          <a:latin typeface="+mn-lt"/>
                          <a:ea typeface="Lucida Sans Unicode"/>
                          <a:cs typeface="Mangal"/>
                        </a:rPr>
                        <a:t> nr 1 w Jastrzębi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9496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Termin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 Rok szkolny</a:t>
                      </a: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 2019/2020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911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Prowadzący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50" dirty="0" smtClean="0">
                          <a:solidFill>
                            <a:srgbClr val="1D649F"/>
                          </a:solidFill>
                          <a:latin typeface="+mn-lt"/>
                          <a:ea typeface="Lucida Sans Unicode"/>
                          <a:cs typeface="Mangal"/>
                        </a:rPr>
                        <a:t>Magdalena Podolańska – psycholog, mgr Agnieszka Szymańska - psycholog, </a:t>
                      </a:r>
                      <a:r>
                        <a:rPr lang="pl-PL" sz="1800" b="1" kern="150" baseline="0" dirty="0" smtClean="0">
                          <a:solidFill>
                            <a:srgbClr val="1D649F"/>
                          </a:solidFill>
                          <a:latin typeface="+mn-lt"/>
                          <a:ea typeface="Lucida Sans Unicode"/>
                          <a:cs typeface="Mangal"/>
                        </a:rPr>
                        <a:t> </a:t>
                      </a:r>
                      <a:r>
                        <a:rPr lang="pl-PL" sz="1800" b="1" kern="150" dirty="0" smtClean="0">
                          <a:solidFill>
                            <a:srgbClr val="1D649F"/>
                          </a:solidFill>
                          <a:latin typeface="+mn-lt"/>
                          <a:ea typeface="Lucida Sans Unicode"/>
                          <a:cs typeface="Mangal"/>
                        </a:rPr>
                        <a:t>mgr</a:t>
                      </a:r>
                      <a:r>
                        <a:rPr lang="pl-PL" sz="1800" b="1" kern="150" baseline="0" dirty="0" smtClean="0">
                          <a:solidFill>
                            <a:srgbClr val="1D649F"/>
                          </a:solidFill>
                          <a:latin typeface="+mn-lt"/>
                          <a:ea typeface="Lucida Sans Unicode"/>
                          <a:cs typeface="Mangal"/>
                        </a:rPr>
                        <a:t> Anna Kita - pedagog, mgr Ewa Jachym – Kawa </a:t>
                      </a:r>
                      <a:endParaRPr lang="pl-PL" sz="1800" b="1" kern="150" dirty="0" smtClean="0">
                        <a:solidFill>
                          <a:srgbClr val="1D649F"/>
                        </a:solidFill>
                        <a:latin typeface="+mn-lt"/>
                        <a:ea typeface="Lucida Sans Unicode"/>
                        <a:cs typeface="Mang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3990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Forma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50" dirty="0" smtClean="0">
                          <a:solidFill>
                            <a:srgbClr val="1D649F"/>
                          </a:solidFill>
                          <a:latin typeface="+mn-lt"/>
                          <a:ea typeface="Lucida Sans Unicode"/>
                          <a:cs typeface="Mangal"/>
                        </a:rPr>
                        <a:t>Porady, konsultacje, interwencje, instruktaż, zajęcia</a:t>
                      </a:r>
                      <a:r>
                        <a:rPr lang="pl-PL" sz="1800" b="1" kern="150" baseline="0" dirty="0" smtClean="0">
                          <a:solidFill>
                            <a:srgbClr val="1D649F"/>
                          </a:solidFill>
                          <a:latin typeface="+mn-lt"/>
                          <a:ea typeface="Lucida Sans Unicode"/>
                          <a:cs typeface="Mangal"/>
                        </a:rPr>
                        <a:t> </a:t>
                      </a:r>
                      <a:r>
                        <a:rPr lang="pl-PL" sz="1800" b="1" kern="150" dirty="0" err="1" smtClean="0">
                          <a:solidFill>
                            <a:srgbClr val="1D649F"/>
                          </a:solidFill>
                          <a:latin typeface="+mn-lt"/>
                          <a:ea typeface="Lucida Sans Unicode"/>
                          <a:cs typeface="Mangal"/>
                        </a:rPr>
                        <a:t>psychoedukacyjne</a:t>
                      </a:r>
                      <a:r>
                        <a:rPr lang="pl-PL" sz="1800" b="1" kern="150" dirty="0" smtClean="0">
                          <a:solidFill>
                            <a:srgbClr val="1D649F"/>
                          </a:solidFill>
                          <a:latin typeface="+mn-lt"/>
                          <a:ea typeface="Lucida Sans Unicode"/>
                          <a:cs typeface="Mangal"/>
                        </a:rPr>
                        <a:t> w formie warsztatów, grupowe zajęcia logopedyczne </a:t>
                      </a:r>
                      <a:endParaRPr lang="pl-PL" sz="1800" b="1" kern="1200" dirty="0" smtClean="0">
                        <a:solidFill>
                          <a:srgbClr val="1D649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/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Symbol zastępczy numeru slajdu 3"/>
          <p:cNvSpPr txBox="1">
            <a:spLocks/>
          </p:cNvSpPr>
          <p:nvPr/>
        </p:nvSpPr>
        <p:spPr>
          <a:xfrm>
            <a:off x="7982174" y="6399956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51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3642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2440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D6E3EE"/>
                </a:solidFill>
              </a:rPr>
              <a:t>Logopedzi Poradni w Radio ESKA</a:t>
            </a:r>
            <a:endParaRPr lang="pl-PL" sz="4000" b="1" dirty="0">
              <a:solidFill>
                <a:srgbClr val="D6E3EE"/>
              </a:solidFill>
            </a:endParaRPr>
          </a:p>
        </p:txBody>
      </p:sp>
      <p:graphicFrame>
        <p:nvGraphicFramePr>
          <p:cNvPr id="6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3045618"/>
              </p:ext>
            </p:extLst>
          </p:nvPr>
        </p:nvGraphicFramePr>
        <p:xfrm>
          <a:off x="539552" y="1268761"/>
          <a:ext cx="8136904" cy="433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569"/>
                <a:gridCol w="6027335"/>
              </a:tblGrid>
              <a:tr h="603559"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rgbClr val="1D649F"/>
                          </a:solidFill>
                        </a:rPr>
                        <a:t>Organizator</a:t>
                      </a:r>
                      <a:endParaRPr lang="pl-PL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solidFill>
                            <a:srgbClr val="1D649F"/>
                          </a:solidFill>
                        </a:rPr>
                        <a:t>Powiatowa</a:t>
                      </a:r>
                      <a:r>
                        <a:rPr lang="pl-PL" baseline="0" dirty="0" smtClean="0">
                          <a:solidFill>
                            <a:srgbClr val="1D649F"/>
                          </a:solidFill>
                        </a:rPr>
                        <a:t> Poradnia Psychologiczno - Pedagogiczna </a:t>
                      </a:r>
                      <a:br>
                        <a:rPr lang="pl-PL" baseline="0" dirty="0" smtClean="0">
                          <a:solidFill>
                            <a:srgbClr val="1D649F"/>
                          </a:solidFill>
                        </a:rPr>
                      </a:br>
                      <a:r>
                        <a:rPr lang="pl-PL" baseline="0" dirty="0" smtClean="0">
                          <a:solidFill>
                            <a:srgbClr val="1D649F"/>
                          </a:solidFill>
                        </a:rPr>
                        <a:t>w Tarnowie </a:t>
                      </a:r>
                      <a:endParaRPr lang="pl-PL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20895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Cel: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b="1" i="0" u="none" strike="noStrike" kern="1200" baseline="0" dirty="0" smtClean="0">
                          <a:solidFill>
                            <a:srgbClr val="1D649F"/>
                          </a:solidFill>
                          <a:latin typeface="+mn-lt"/>
                          <a:ea typeface="+mn-ea"/>
                          <a:cs typeface="+mn-cs"/>
                        </a:rPr>
                        <a:t>Promowanie PPPP w Tarnowie oraz rozmowy na tematy dotyczące rozwoju kompetencji językowych u dzieci, proponowanie literatury, która m.in. Wspomaga rozwój języka</a:t>
                      </a:r>
                      <a:endParaRPr lang="pl-PL" sz="1800" b="1" dirty="0">
                        <a:solidFill>
                          <a:srgbClr val="1D649F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8556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Adresaci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b="1" i="0" u="none" strike="noStrike" kern="1200" baseline="0" dirty="0" smtClean="0">
                          <a:solidFill>
                            <a:srgbClr val="1D649F"/>
                          </a:solidFill>
                          <a:latin typeface="+mn-lt"/>
                          <a:ea typeface="+mn-ea"/>
                          <a:cs typeface="+mn-cs"/>
                        </a:rPr>
                        <a:t>Rodzice i dzieci – słuchacze radia RDN Małopolska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2502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Miejsce 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Radio Eska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2502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Termin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02.09.2019 r.</a:t>
                      </a: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 – 31.08.2020 r.</a:t>
                      </a:r>
                      <a:endParaRPr lang="pl-PL" b="1" dirty="0" smtClean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3559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Prowadzący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mgr Sabina Rosołowska – </a:t>
                      </a:r>
                      <a:r>
                        <a:rPr lang="pl-PL" b="1" dirty="0" err="1" smtClean="0">
                          <a:solidFill>
                            <a:srgbClr val="1D649F"/>
                          </a:solidFill>
                        </a:rPr>
                        <a:t>Patuła</a:t>
                      </a:r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 – logopeda pracujący </a:t>
                      </a:r>
                      <a:br>
                        <a:rPr lang="pl-PL" b="1" dirty="0" smtClean="0">
                          <a:solidFill>
                            <a:srgbClr val="1D649F"/>
                          </a:solidFill>
                        </a:rPr>
                      </a:br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w PPPP w Tarnowie,</a:t>
                      </a:r>
                      <a:r>
                        <a:rPr lang="pl-PL" b="1" baseline="0" dirty="0" smtClean="0">
                          <a:solidFill>
                            <a:srgbClr val="1D649F"/>
                          </a:solidFill>
                        </a:rPr>
                        <a:t> Filia w Wojniczu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91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Forma zajęć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Radio Eska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 descr="D:\JoannaM\Strona PPPP\Prezentacja osiągniecia 2018-2019\EskaTV_logo_2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023" y="5325566"/>
            <a:ext cx="290512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52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0287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b="1" dirty="0">
                <a:solidFill>
                  <a:srgbClr val="D6E3EE"/>
                </a:solidFill>
              </a:rPr>
              <a:t>Działania Poradni w Lokalnej </a:t>
            </a:r>
            <a:r>
              <a:rPr lang="pl-PL" sz="4000" b="1" dirty="0" smtClean="0">
                <a:solidFill>
                  <a:srgbClr val="D6E3EE"/>
                </a:solidFill>
              </a:rPr>
              <a:t>Prasie</a:t>
            </a:r>
            <a:r>
              <a:rPr lang="pl-PL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dirty="0"/>
          </a:p>
        </p:txBody>
      </p:sp>
      <p:graphicFrame>
        <p:nvGraphicFramePr>
          <p:cNvPr id="7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8321828"/>
              </p:ext>
            </p:extLst>
          </p:nvPr>
        </p:nvGraphicFramePr>
        <p:xfrm>
          <a:off x="456296" y="983000"/>
          <a:ext cx="813690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569"/>
                <a:gridCol w="6027335"/>
              </a:tblGrid>
              <a:tr h="603559"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rgbClr val="1D649F"/>
                          </a:solidFill>
                        </a:rPr>
                        <a:t>Organizator</a:t>
                      </a:r>
                      <a:endParaRPr lang="pl-PL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solidFill>
                            <a:srgbClr val="1D649F"/>
                          </a:solidFill>
                        </a:rPr>
                        <a:t>Powiatowa</a:t>
                      </a:r>
                      <a:r>
                        <a:rPr lang="pl-PL" baseline="0" dirty="0" smtClean="0">
                          <a:solidFill>
                            <a:srgbClr val="1D649F"/>
                          </a:solidFill>
                        </a:rPr>
                        <a:t> Poradnia Psychologiczno - Pedagogiczna </a:t>
                      </a:r>
                      <a:br>
                        <a:rPr lang="pl-PL" baseline="0" dirty="0" smtClean="0">
                          <a:solidFill>
                            <a:srgbClr val="1D649F"/>
                          </a:solidFill>
                        </a:rPr>
                      </a:br>
                      <a:r>
                        <a:rPr lang="pl-PL" baseline="0" dirty="0" smtClean="0">
                          <a:solidFill>
                            <a:srgbClr val="1D649F"/>
                          </a:solidFill>
                        </a:rPr>
                        <a:t>w Tarnowie, Filia w Tuchowie, Filia w Żabnie</a:t>
                      </a:r>
                      <a:endParaRPr lang="pl-PL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6024"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rgbClr val="1D649F"/>
                          </a:solidFill>
                        </a:rPr>
                        <a:t>Cel: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b="1" kern="1200" dirty="0" smtClean="0">
                          <a:solidFill>
                            <a:srgbClr val="1D649F"/>
                          </a:solidFill>
                          <a:latin typeface="+mn-lt"/>
                          <a:ea typeface="Times New Roman"/>
                          <a:cs typeface="+mn-cs"/>
                        </a:rPr>
                        <a:t>Promowanie działalności PPPP w Tarnowie </a:t>
                      </a:r>
                      <a:endParaRPr lang="pl-PL" sz="1800" b="1" dirty="0">
                        <a:solidFill>
                          <a:srgbClr val="1D649F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789779"/>
              </p:ext>
            </p:extLst>
          </p:nvPr>
        </p:nvGraphicFramePr>
        <p:xfrm>
          <a:off x="611560" y="3284984"/>
          <a:ext cx="7488832" cy="1437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0234"/>
                <a:gridCol w="4868598"/>
              </a:tblGrid>
              <a:tr h="432048">
                <a:tc gridSpan="2"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solidFill>
                            <a:srgbClr val="F1F5F9"/>
                          </a:solidFill>
                          <a:latin typeface="+mj-lt"/>
                        </a:rPr>
                        <a:t>Kurier Tuchowski</a:t>
                      </a:r>
                      <a:endParaRPr lang="pl-PL" sz="2000" dirty="0">
                        <a:solidFill>
                          <a:srgbClr val="F1F5F9"/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luty 2020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„Ferie z Poradnią 2020” </a:t>
                      </a: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maj 2020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„Jak</a:t>
                      </a:r>
                      <a:r>
                        <a:rPr lang="pl-PL" sz="1600" b="1" baseline="0" dirty="0" smtClean="0"/>
                        <a:t> mądrze wspierać i wybierać”</a:t>
                      </a:r>
                      <a:endParaRPr lang="pl-PL" sz="1600" b="1" dirty="0" smtClean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maj 2020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„Ósmoklasisto</a:t>
                      </a:r>
                      <a:r>
                        <a:rPr lang="pl-PL" sz="1600" b="1" baseline="0" dirty="0" smtClean="0"/>
                        <a:t>, zrób trzy kroki do wyboru szkoły”</a:t>
                      </a:r>
                      <a:endParaRPr lang="pl-PL" sz="1600" b="1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53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1" name="Obraz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2276872"/>
            <a:ext cx="4806997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284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532396"/>
              </p:ext>
            </p:extLst>
          </p:nvPr>
        </p:nvGraphicFramePr>
        <p:xfrm>
          <a:off x="1163646" y="4869160"/>
          <a:ext cx="7488832" cy="1011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0234"/>
                <a:gridCol w="4868598"/>
              </a:tblGrid>
              <a:tr h="432048">
                <a:tc gridSpan="2"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solidFill>
                            <a:srgbClr val="F1F5F9"/>
                          </a:solidFill>
                        </a:rPr>
                        <a:t>Kurier Tarnowski </a:t>
                      </a:r>
                      <a:endParaRPr lang="pl-PL" sz="2000" dirty="0">
                        <a:solidFill>
                          <a:srgbClr val="1D649F"/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408091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kwiecień 2020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„Z Poradni,</a:t>
                      </a:r>
                      <a:r>
                        <a:rPr lang="pl-PL" sz="1600" b="1" baseline="0" dirty="0" smtClean="0"/>
                        <a:t> czyli okiem pedagoga i psychologa, promocja Poradni w środowisku” </a:t>
                      </a:r>
                      <a:endParaRPr lang="pl-PL" sz="16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AutoShape 2" descr="Znalezione obrazy dla zapytania super galic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" name="Symbol zastępczy numeru slajdu 3"/>
          <p:cNvSpPr txBox="1">
            <a:spLocks/>
          </p:cNvSpPr>
          <p:nvPr/>
        </p:nvSpPr>
        <p:spPr>
          <a:xfrm>
            <a:off x="8100392" y="6419080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54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1" y="3573016"/>
            <a:ext cx="2932185" cy="1023599"/>
          </a:xfrm>
          <a:prstGeom prst="rect">
            <a:avLst/>
          </a:prstGeom>
        </p:spPr>
      </p:pic>
      <p:pic>
        <p:nvPicPr>
          <p:cNvPr id="10" name="Obraz 9" descr="S:\WIESŁAWA PIJANOWSKA-BYSIEK\ngz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11"/>
          <a:stretch/>
        </p:blipFill>
        <p:spPr bwMode="auto">
          <a:xfrm>
            <a:off x="2545704" y="908720"/>
            <a:ext cx="3960440" cy="8345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496938"/>
              </p:ext>
            </p:extLst>
          </p:nvPr>
        </p:nvGraphicFramePr>
        <p:xfrm>
          <a:off x="781508" y="1988840"/>
          <a:ext cx="7488832" cy="804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0234"/>
                <a:gridCol w="4868598"/>
              </a:tblGrid>
              <a:tr h="326431">
                <a:tc gridSpan="2"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solidFill>
                            <a:srgbClr val="F1F5F9"/>
                          </a:solidFill>
                          <a:latin typeface="+mj-lt"/>
                        </a:rPr>
                        <a:t>Gazeta </a:t>
                      </a:r>
                      <a:r>
                        <a:rPr lang="pl-PL" dirty="0" err="1" smtClean="0"/>
                        <a:t>Żabnieńska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408091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marzec/kwiecień 2020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/>
                        <a:t>„</a:t>
                      </a:r>
                      <a:r>
                        <a:rPr lang="pl-PL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Rodzicu baw się</a:t>
                      </a:r>
                      <a:r>
                        <a:rPr lang="pl-PL" sz="1600" b="1" dirty="0" smtClean="0"/>
                        <a:t>”</a:t>
                      </a:r>
                      <a:endParaRPr lang="pl-PL" sz="16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3353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83768" y="2306185"/>
            <a:ext cx="6984776" cy="1512168"/>
          </a:xfrm>
        </p:spPr>
        <p:txBody>
          <a:bodyPr>
            <a:noAutofit/>
          </a:bodyPr>
          <a:lstStyle/>
          <a:p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Zapraszamy </a:t>
            </a:r>
            <a:b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do współpracy</a:t>
            </a:r>
            <a:endParaRPr lang="pl-P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8000"/>
                    </a14:imgEffect>
                    <a14:imgEffect>
                      <a14:brightnessContrast bright="-4000" contras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9360">
            <a:off x="1173720" y="3637200"/>
            <a:ext cx="2592288" cy="2592288"/>
          </a:xfrm>
          <a:prstGeom prst="rect">
            <a:avLst/>
          </a:prstGeom>
          <a:solidFill>
            <a:srgbClr val="DFE8F1"/>
          </a:solidFill>
          <a:effectLst>
            <a:glow rad="482600">
              <a:schemeClr val="accent1">
                <a:alpha val="42000"/>
              </a:schemeClr>
            </a:glow>
            <a:softEdge rad="50800"/>
          </a:effectLst>
        </p:spPr>
      </p:pic>
      <p:pic>
        <p:nvPicPr>
          <p:cNvPr id="2050" name="Obraz 2" descr="logo poradn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1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1253"/>
            <a:ext cx="2161308" cy="2011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55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989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616051" y="4221088"/>
            <a:ext cx="6400800" cy="1473200"/>
          </a:xfrm>
        </p:spPr>
        <p:txBody>
          <a:bodyPr>
            <a:noAutofit/>
          </a:bodyPr>
          <a:lstStyle/>
          <a:p>
            <a:r>
              <a:rPr lang="pl-PL" sz="2400" b="1" dirty="0" smtClean="0">
                <a:solidFill>
                  <a:srgbClr val="0065B0"/>
                </a:solidFill>
              </a:rPr>
              <a:t>Siedziba Powiatowej Poradni Psychologiczno – Pedagogicznej w Tarnowie </a:t>
            </a:r>
          </a:p>
          <a:p>
            <a:r>
              <a:rPr lang="pl-PL" sz="2400" b="1" dirty="0" smtClean="0">
                <a:solidFill>
                  <a:srgbClr val="0065B0"/>
                </a:solidFill>
              </a:rPr>
              <a:t>Filia w Tuchowie </a:t>
            </a:r>
            <a:endParaRPr lang="pl-PL" sz="2400" b="1" dirty="0">
              <a:solidFill>
                <a:srgbClr val="0065B0"/>
              </a:solidFill>
            </a:endParaRPr>
          </a:p>
        </p:txBody>
      </p:sp>
      <p:sp>
        <p:nvSpPr>
          <p:cNvPr id="10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6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026" name="Picture 2" title="Wejście do Filii Powiatowej Poradni Psychologiczno-Pedagogicznej w Tuchow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69" y="486973"/>
            <a:ext cx="2808312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title="Sala do badania w Filii Powiatowej Poradni Psychologiczno-Pedagogicznej w Tuchow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4744"/>
            <a:ext cx="3626892" cy="2720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29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1581374" y="4218149"/>
            <a:ext cx="6400800" cy="1473200"/>
          </a:xfrm>
        </p:spPr>
        <p:txBody>
          <a:bodyPr/>
          <a:lstStyle/>
          <a:p>
            <a:r>
              <a:rPr lang="pl-PL" sz="2400" b="1" dirty="0">
                <a:solidFill>
                  <a:srgbClr val="0065B0"/>
                </a:solidFill>
              </a:rPr>
              <a:t>Siedziba Powiatowej </a:t>
            </a:r>
            <a:r>
              <a:rPr lang="pl-PL" sz="2400" b="1" dirty="0">
                <a:solidFill>
                  <a:srgbClr val="1D649F"/>
                </a:solidFill>
              </a:rPr>
              <a:t>Poradni</a:t>
            </a:r>
            <a:r>
              <a:rPr lang="pl-PL" sz="2400" b="1" dirty="0">
                <a:solidFill>
                  <a:srgbClr val="0065B0"/>
                </a:solidFill>
              </a:rPr>
              <a:t> Psychologiczno – Pedagogicznej w Tarnowie </a:t>
            </a:r>
          </a:p>
          <a:p>
            <a:r>
              <a:rPr lang="pl-PL" sz="2400" b="1" dirty="0">
                <a:solidFill>
                  <a:srgbClr val="0065B0"/>
                </a:solidFill>
              </a:rPr>
              <a:t>Filia w </a:t>
            </a:r>
            <a:r>
              <a:rPr lang="pl-PL" sz="2400" b="1" dirty="0" smtClean="0">
                <a:solidFill>
                  <a:srgbClr val="0065B0"/>
                </a:solidFill>
              </a:rPr>
              <a:t>Wojniczu  </a:t>
            </a:r>
            <a:endParaRPr lang="pl-PL" sz="2400" b="1" dirty="0">
              <a:solidFill>
                <a:srgbClr val="0065B0"/>
              </a:solidFill>
            </a:endParaRPr>
          </a:p>
          <a:p>
            <a:endParaRPr lang="pl-PL" dirty="0"/>
          </a:p>
        </p:txBody>
      </p:sp>
      <p:sp>
        <p:nvSpPr>
          <p:cNvPr id="7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7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Obraz 3" title="Wejście do Filii Powiatowej Poradni Psychologiczno-Pedagogicznej w Wojniczu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1"/>
            <a:ext cx="2736304" cy="3741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title="Sala do badania w Filii Powiatowej Poradni Psychologiczno-Pedagogicznej w Wojniczu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60" b="4403"/>
          <a:stretch/>
        </p:blipFill>
        <p:spPr>
          <a:xfrm>
            <a:off x="4316886" y="908720"/>
            <a:ext cx="414354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944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1475656" y="4149080"/>
            <a:ext cx="6400800" cy="1473200"/>
          </a:xfrm>
        </p:spPr>
        <p:txBody>
          <a:bodyPr/>
          <a:lstStyle/>
          <a:p>
            <a:r>
              <a:rPr lang="pl-PL" sz="2400" b="1" dirty="0">
                <a:solidFill>
                  <a:srgbClr val="0065B0"/>
                </a:solidFill>
              </a:rPr>
              <a:t>Siedziba Powiatowej Poradni Psychologiczno – Pedagogicznej w Tarnowie </a:t>
            </a:r>
          </a:p>
          <a:p>
            <a:r>
              <a:rPr lang="pl-PL" sz="2400" b="1" dirty="0">
                <a:solidFill>
                  <a:srgbClr val="0065B0"/>
                </a:solidFill>
              </a:rPr>
              <a:t>Filia w </a:t>
            </a:r>
            <a:r>
              <a:rPr lang="pl-PL" sz="2400" b="1" dirty="0" smtClean="0">
                <a:solidFill>
                  <a:srgbClr val="0065B0"/>
                </a:solidFill>
              </a:rPr>
              <a:t>Żabnie </a:t>
            </a:r>
            <a:endParaRPr lang="pl-PL" sz="2400" b="1" dirty="0">
              <a:solidFill>
                <a:srgbClr val="0065B0"/>
              </a:solidFill>
            </a:endParaRPr>
          </a:p>
          <a:p>
            <a:endParaRPr lang="pl-PL" dirty="0"/>
          </a:p>
        </p:txBody>
      </p:sp>
      <p:sp>
        <p:nvSpPr>
          <p:cNvPr id="9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8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7" name="Obraz 6" title="Wejście do Filii Powiatowej Poradni Psychologiczno-Pedagogicznej w Żabni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428604"/>
            <a:ext cx="2125269" cy="3778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title="Sala do badania w Filii Powiatowej Poradni Psychologiczno-Pedagogicznej w Żabni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1000108"/>
            <a:ext cx="4699012" cy="2643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7165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1691680" y="620688"/>
            <a:ext cx="56886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005" indent="0" algn="ctr">
              <a:spcAft>
                <a:spcPts val="0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1" kern="150" dirty="0">
                <a:ea typeface="Century Gothic"/>
                <a:cs typeface="Times New Roman" pitchFamily="18" charset="0"/>
              </a:rPr>
              <a:t>Obszar działania PPPP w Tarnowie </a:t>
            </a:r>
            <a:endParaRPr lang="pl-PL" sz="2800" b="1" kern="150" dirty="0" smtClean="0">
              <a:ea typeface="Century Gothic"/>
              <a:cs typeface="Times New Roman" pitchFamily="18" charset="0"/>
            </a:endParaRPr>
          </a:p>
          <a:p>
            <a:pPr marL="167005" indent="0" algn="ctr">
              <a:spcAft>
                <a:spcPts val="0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000" b="1" kern="150" dirty="0">
              <a:ea typeface="Century Gothic"/>
              <a:cs typeface="Times New Roman" pitchFamily="18" charset="0"/>
            </a:endParaRPr>
          </a:p>
          <a:p>
            <a:pPr marL="167005" indent="0" algn="ctr">
              <a:spcAft>
                <a:spcPts val="0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kern="150" dirty="0">
                <a:solidFill>
                  <a:srgbClr val="1D649F"/>
                </a:solidFill>
                <a:ea typeface="Century Gothic"/>
                <a:cs typeface="Times New Roman" pitchFamily="18" charset="0"/>
              </a:rPr>
              <a:t>16 gmin Powiatu Tarnowskiego podzielone pomiędzy Poradnię Tarnów i poszczególne </a:t>
            </a:r>
            <a:r>
              <a:rPr lang="pl-PL" sz="2000" b="1" kern="150" dirty="0" smtClean="0">
                <a:solidFill>
                  <a:srgbClr val="1D649F"/>
                </a:solidFill>
                <a:ea typeface="Century Gothic"/>
                <a:cs typeface="Times New Roman" pitchFamily="18" charset="0"/>
              </a:rPr>
              <a:t>Filie</a:t>
            </a:r>
            <a:endParaRPr lang="pl-PL" sz="2000" b="1" kern="150" dirty="0">
              <a:solidFill>
                <a:srgbClr val="1D649F"/>
              </a:solidFill>
              <a:ea typeface="Century Gothic"/>
              <a:cs typeface="Times New Roman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23950" y="2348880"/>
            <a:ext cx="4824114" cy="902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005" indent="0" algn="ctr">
              <a:spcBef>
                <a:spcPts val="800"/>
              </a:spcBef>
              <a:spcAft>
                <a:spcPts val="0"/>
              </a:spcAft>
              <a:buNone/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</a:pPr>
            <a:r>
              <a:rPr lang="pl-PL" b="1" kern="150" dirty="0">
                <a:ea typeface="Century Gothic"/>
                <a:cs typeface="Times New Roman" pitchFamily="18" charset="0"/>
              </a:rPr>
              <a:t>Obszar działania – PPPP Tarnów</a:t>
            </a:r>
            <a:r>
              <a:rPr lang="pl-PL" b="1" kern="150" dirty="0">
                <a:ea typeface="Tahoma"/>
                <a:cs typeface="Times New Roman" pitchFamily="18" charset="0"/>
              </a:rPr>
              <a:t> </a:t>
            </a:r>
          </a:p>
          <a:p>
            <a:pPr marL="167005" indent="0" algn="ctr">
              <a:spcBef>
                <a:spcPts val="800"/>
              </a:spcBef>
              <a:spcAft>
                <a:spcPts val="0"/>
              </a:spcAft>
              <a:buNone/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</a:pPr>
            <a:r>
              <a:rPr lang="pl-PL" sz="1400" b="1" kern="150" dirty="0">
                <a:solidFill>
                  <a:srgbClr val="0065B0"/>
                </a:solidFill>
                <a:ea typeface="Century Gothic"/>
                <a:cs typeface="Times New Roman" pitchFamily="18" charset="0"/>
              </a:rPr>
              <a:t>Lisia Góra, Pleśna, Radłów, Ryglice (Zalasowa, Lubcza, </a:t>
            </a:r>
            <a:br>
              <a:rPr lang="pl-PL" sz="1400" b="1" kern="150" dirty="0">
                <a:solidFill>
                  <a:srgbClr val="0065B0"/>
                </a:solidFill>
                <a:ea typeface="Century Gothic"/>
                <a:cs typeface="Times New Roman" pitchFamily="18" charset="0"/>
              </a:rPr>
            </a:br>
            <a:r>
              <a:rPr lang="pl-PL" sz="1400" b="1" kern="150" dirty="0">
                <a:solidFill>
                  <a:srgbClr val="0065B0"/>
                </a:solidFill>
                <a:ea typeface="Century Gothic"/>
                <a:cs typeface="Times New Roman" pitchFamily="18" charset="0"/>
              </a:rPr>
              <a:t>Wola Lubecka), Skrzyszów, Tarnów, Wierzchosławice</a:t>
            </a:r>
          </a:p>
        </p:txBody>
      </p:sp>
      <p:sp>
        <p:nvSpPr>
          <p:cNvPr id="10" name="Prostokąt 9"/>
          <p:cNvSpPr/>
          <p:nvPr/>
        </p:nvSpPr>
        <p:spPr>
          <a:xfrm>
            <a:off x="3988407" y="3465634"/>
            <a:ext cx="46853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005" lvl="0" indent="0" algn="ctr">
              <a:spcBef>
                <a:spcPts val="800"/>
              </a:spcBef>
              <a:buClr>
                <a:srgbClr val="94C600"/>
              </a:buClr>
              <a:buNone/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</a:pPr>
            <a:r>
              <a:rPr lang="pl-PL" b="1" kern="150" dirty="0">
                <a:ea typeface="Century Gothic"/>
                <a:cs typeface="Times New Roman" pitchFamily="18" charset="0"/>
              </a:rPr>
              <a:t>Obszar działania – Filia Tuchów</a:t>
            </a:r>
            <a:endParaRPr lang="pl-PL" b="1" kern="150" dirty="0">
              <a:ea typeface="Tahoma"/>
              <a:cs typeface="Times New Roman" pitchFamily="18" charset="0"/>
            </a:endParaRPr>
          </a:p>
          <a:p>
            <a:pPr marL="68580" lvl="0" indent="0" algn="ctr">
              <a:buClr>
                <a:srgbClr val="94C600"/>
              </a:buClr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1" kern="150" dirty="0">
                <a:solidFill>
                  <a:srgbClr val="1D649F"/>
                </a:solidFill>
                <a:ea typeface="Century Gothic"/>
                <a:cs typeface="Times New Roman" pitchFamily="18" charset="0"/>
              </a:rPr>
              <a:t>Ciężkowice,  Gromnik, Ryglice (Ryglice, Bistuszowa, </a:t>
            </a:r>
            <a:r>
              <a:rPr lang="pl-PL" sz="1400" b="1" kern="150" dirty="0" err="1">
                <a:solidFill>
                  <a:srgbClr val="1D649F"/>
                </a:solidFill>
                <a:ea typeface="Century Gothic"/>
                <a:cs typeface="Times New Roman" pitchFamily="18" charset="0"/>
              </a:rPr>
              <a:t>Joniny</a:t>
            </a:r>
            <a:r>
              <a:rPr lang="pl-PL" sz="1400" b="1" kern="150" dirty="0">
                <a:solidFill>
                  <a:srgbClr val="1D649F"/>
                </a:solidFill>
                <a:ea typeface="Century Gothic"/>
                <a:cs typeface="Times New Roman" pitchFamily="18" charset="0"/>
              </a:rPr>
              <a:t>, Kowalowa), Rzepiennik Strzyżewski, Szerzyny, Tuchów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337295" y="4519693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" lvl="0" indent="0" algn="ctr">
              <a:buClr>
                <a:srgbClr val="94C600"/>
              </a:buClr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b="1" kern="150" dirty="0">
                <a:ea typeface="Century Gothic"/>
                <a:cs typeface="Times New Roman" pitchFamily="18" charset="0"/>
              </a:rPr>
              <a:t>Obszar działania - Filia w Wojniczu</a:t>
            </a:r>
            <a:endParaRPr lang="pl-PL" b="1" kern="150" dirty="0">
              <a:ea typeface="Tahoma"/>
              <a:cs typeface="Times New Roman" pitchFamily="18" charset="0"/>
            </a:endParaRPr>
          </a:p>
          <a:p>
            <a:pPr marL="68580" lvl="0" indent="0" algn="ctr">
              <a:buClr>
                <a:srgbClr val="94C600"/>
              </a:buClr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600" b="1" kern="150" dirty="0">
                <a:solidFill>
                  <a:srgbClr val="0065B0"/>
                </a:solidFill>
                <a:ea typeface="Century Gothic"/>
                <a:cs typeface="Times New Roman" pitchFamily="18" charset="0"/>
              </a:rPr>
              <a:t>Wojnicz, Zakliczyn</a:t>
            </a:r>
            <a:endParaRPr lang="pl-PL" sz="1600" b="1" kern="150" dirty="0">
              <a:solidFill>
                <a:srgbClr val="0065B0"/>
              </a:solidFill>
              <a:ea typeface="Tahoma"/>
              <a:cs typeface="Times New Roman" pitchFamily="18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4101776" y="5229200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" lvl="0" indent="0" algn="ctr">
              <a:buClr>
                <a:srgbClr val="94C600"/>
              </a:buClr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b="1" kern="150" dirty="0">
                <a:ea typeface="Century Gothic"/>
                <a:cs typeface="Century Gothic"/>
              </a:rPr>
              <a:t>Obszar działania - Filia w Żabnie</a:t>
            </a:r>
            <a:endParaRPr lang="pl-PL" b="1" kern="150" dirty="0">
              <a:ea typeface="Tahoma"/>
            </a:endParaRPr>
          </a:p>
          <a:p>
            <a:pPr marL="68580" lvl="0" indent="0" algn="ctr">
              <a:buClr>
                <a:srgbClr val="94C600"/>
              </a:buClr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600" b="1" kern="150" dirty="0">
                <a:solidFill>
                  <a:srgbClr val="1D649F"/>
                </a:solidFill>
                <a:ea typeface="Century Gothic"/>
                <a:cs typeface="Century Gothic"/>
              </a:rPr>
              <a:t>Wietrzychowice, Żabno</a:t>
            </a:r>
            <a:endParaRPr lang="pl-PL" sz="1600" b="1" kern="150" dirty="0">
              <a:solidFill>
                <a:srgbClr val="1D649F"/>
              </a:solidFill>
              <a:ea typeface="Tahoma"/>
            </a:endParaRPr>
          </a:p>
        </p:txBody>
      </p:sp>
      <p:sp>
        <p:nvSpPr>
          <p:cNvPr id="13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9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2052" name="Picture 4" title="Dzieci czytające książki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081" y="5096705"/>
            <a:ext cx="2281436" cy="171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2501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Średn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8299</TotalTime>
  <Words>2816</Words>
  <Application>Microsoft Office PowerPoint</Application>
  <PresentationFormat>Pokaz na ekranie (4:3)</PresentationFormat>
  <Paragraphs>795</Paragraphs>
  <Slides>55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55</vt:i4>
      </vt:variant>
    </vt:vector>
  </HeadingPairs>
  <TitlesOfParts>
    <vt:vector size="56" baseType="lpstr">
      <vt:lpstr>Kształt fali</vt:lpstr>
      <vt:lpstr> Rok szkolny  2019-2020 </vt:lpstr>
      <vt:lpstr>Misją Poradni jest:</vt:lpstr>
      <vt:lpstr>Siedziba  Powiatowej Poradni  Psychologiczno-Pedagogicznej  </vt:lpstr>
      <vt:lpstr>Filie Powiatowej Poradni Psychologiczno-Pedagogicznej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Kadra pedagogiczna  (stan na 31.08.2020 r.)</vt:lpstr>
      <vt:lpstr>Pracownicy administracji i obsługi (stan na 31.08.2020 r.)</vt:lpstr>
      <vt:lpstr>Zakres zadań pracowników pedagogicznych </vt:lpstr>
      <vt:lpstr>Powiatowa Poradnia Psychologiczno-Pedagogiczna w roku szkolnym 2018/2019 proponowała:</vt:lpstr>
      <vt:lpstr>  Programy terapeutyczno-edukacyjne realizowane  w roku szkolnym 2019/2020 na terenie placówek oświatowych w rejonie działania Poradni   </vt:lpstr>
      <vt:lpstr>Pomoc psychologiczno - pedagogiczna  i logopedyczna  w roku szkolnym 2019/2020</vt:lpstr>
      <vt:lpstr>Prezentacja programu PowerPoint</vt:lpstr>
      <vt:lpstr>Działalność merytoryczna w liczbach</vt:lpstr>
      <vt:lpstr>Prezentacja programu PowerPoint</vt:lpstr>
      <vt:lpstr>Prezentacja programu PowerPoint</vt:lpstr>
      <vt:lpstr>Działalność merytoryczna w liczbach </vt:lpstr>
      <vt:lpstr>Działalność merytoryczna w liczbach</vt:lpstr>
      <vt:lpstr>Organizowanie i prowadzenie wspomagania przedszkoli, szkół i placówek</vt:lpstr>
      <vt:lpstr>Zespół orzekający</vt:lpstr>
      <vt:lpstr>Zespół orzekający</vt:lpstr>
      <vt:lpstr>Pracownicy Poradni doskonalili swój warsztat pracy poprzez:</vt:lpstr>
      <vt:lpstr>Współpraca PPPP w Tarnowie  z różnymi instytucjami </vt:lpstr>
      <vt:lpstr>Przedsięwzięcia realizowane w roku szkolnym 2019/2020</vt:lpstr>
      <vt:lpstr>Zajęcia  Socjoterapeutyczne</vt:lpstr>
      <vt:lpstr>Zajęcia rozwijające kompetencje emocjonalno-społeczne </vt:lpstr>
      <vt:lpstr>Prezentacja programu PowerPoint</vt:lpstr>
      <vt:lpstr>Europejski Tydzień Świadomości Dysleksji</vt:lpstr>
      <vt:lpstr>Ogólnopolski Tydzień Kariery</vt:lpstr>
      <vt:lpstr>„Logopedyczne ABC – Zabawa w terapii dziecka z całościowymi zaburzeniami rozwoju” </vt:lpstr>
      <vt:lpstr>Prezentacja programu PowerPoint</vt:lpstr>
      <vt:lpstr>Dogoterapia</vt:lpstr>
      <vt:lpstr>Terapia EEG BIOFEEDBACK</vt:lpstr>
      <vt:lpstr>Test MOXO</vt:lpstr>
      <vt:lpstr> Wczesne wspomaganie rozwoju dziecka </vt:lpstr>
      <vt:lpstr>Program za Życiem </vt:lpstr>
      <vt:lpstr>Ferie z Poradnią – Filia w Tuchowie </vt:lpstr>
      <vt:lpstr>Prezentacja programu PowerPoint</vt:lpstr>
      <vt:lpstr>Ferie z Poradnią – Filia w Żabnie</vt:lpstr>
      <vt:lpstr>Ferie z Poradnią – Filia w Żabnie</vt:lpstr>
      <vt:lpstr>Ferie z Poradnią – Filia w Żabnie</vt:lpstr>
      <vt:lpstr>Prezentacja programu PowerPoint</vt:lpstr>
      <vt:lpstr>„Logopedyczne ABC –  Muzyka w terapii logopedycznej” </vt:lpstr>
      <vt:lpstr>Artykuły pracowników Poradni PP w czasie trwania Covid-19   </vt:lpstr>
      <vt:lpstr>Gry i zabawy przeznaczone dla dzieci w domu w czasie trwania Covid-19  </vt:lpstr>
      <vt:lpstr> Konkurs Logopedyczny „Słowo się rzekło” </vt:lpstr>
      <vt:lpstr>Inne formy pracy </vt:lpstr>
      <vt:lpstr>Punkty konsultacyjne </vt:lpstr>
      <vt:lpstr>Logopedzi Poradni w Radio ESKA</vt:lpstr>
      <vt:lpstr>Działania Poradni w Lokalnej Prasie </vt:lpstr>
      <vt:lpstr>Prezentacja programu PowerPoint</vt:lpstr>
      <vt:lpstr>Zapraszamy  do współpracy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Użytkownik systemu Windows</dc:creator>
  <cp:lastModifiedBy>Użytkownik systemu Windows</cp:lastModifiedBy>
  <cp:revision>346</cp:revision>
  <cp:lastPrinted>2020-07-02T05:54:42Z</cp:lastPrinted>
  <dcterms:created xsi:type="dcterms:W3CDTF">2019-04-19T06:07:06Z</dcterms:created>
  <dcterms:modified xsi:type="dcterms:W3CDTF">2020-10-09T09:39:01Z</dcterms:modified>
</cp:coreProperties>
</file>