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11" r:id="rId28"/>
    <p:sldId id="309" r:id="rId29"/>
    <p:sldId id="315" r:id="rId30"/>
    <p:sldId id="319" r:id="rId31"/>
    <p:sldId id="282" r:id="rId32"/>
    <p:sldId id="283" r:id="rId33"/>
    <p:sldId id="285" r:id="rId34"/>
    <p:sldId id="288" r:id="rId35"/>
    <p:sldId id="307" r:id="rId36"/>
    <p:sldId id="310" r:id="rId37"/>
    <p:sldId id="305" r:id="rId38"/>
    <p:sldId id="324" r:id="rId39"/>
    <p:sldId id="290" r:id="rId40"/>
    <p:sldId id="291" r:id="rId41"/>
    <p:sldId id="292" r:id="rId42"/>
    <p:sldId id="293" r:id="rId43"/>
    <p:sldId id="320" r:id="rId44"/>
    <p:sldId id="321" r:id="rId45"/>
    <p:sldId id="287" r:id="rId46"/>
    <p:sldId id="289" r:id="rId47"/>
    <p:sldId id="294" r:id="rId48"/>
    <p:sldId id="295" r:id="rId49"/>
    <p:sldId id="298" r:id="rId50"/>
    <p:sldId id="299" r:id="rId51"/>
    <p:sldId id="300" r:id="rId52"/>
    <p:sldId id="301" r:id="rId53"/>
    <p:sldId id="313" r:id="rId54"/>
    <p:sldId id="314" r:id="rId55"/>
    <p:sldId id="318" r:id="rId56"/>
    <p:sldId id="316" r:id="rId57"/>
    <p:sldId id="304" r:id="rId58"/>
    <p:sldId id="317" r:id="rId59"/>
    <p:sldId id="312" r:id="rId60"/>
    <p:sldId id="322" r:id="rId61"/>
    <p:sldId id="323" r:id="rId62"/>
    <p:sldId id="308" r:id="rId63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8F1"/>
    <a:srgbClr val="1D649F"/>
    <a:srgbClr val="F1F5F9"/>
    <a:srgbClr val="D6E3EE"/>
    <a:srgbClr val="94B6D2"/>
    <a:srgbClr val="4D4D4D"/>
    <a:srgbClr val="0065B0"/>
    <a:srgbClr val="AAC2DA"/>
    <a:srgbClr val="0033CC"/>
    <a:srgbClr val="00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70410-D1B5-4467-9AA1-D3BBEBFEF82E}" type="datetimeFigureOut">
              <a:rPr lang="pl-PL" smtClean="0"/>
              <a:t>23.12.2019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4026E-08E2-497E-9EC5-2644089E20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1811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5E2A7-6603-4709-8C14-9292AEF12051}" type="datetimeFigureOut">
              <a:rPr lang="pl-PL" smtClean="0"/>
              <a:t>23.12.2019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E8960-CB1C-4B21-9DED-7995E13B6C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482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42C7-F569-47DB-B7D7-A627A714C8ED}" type="datetime1">
              <a:rPr lang="pl-PL" smtClean="0"/>
              <a:t>23.12.2019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BDD2-1860-4271-8E51-1176A10C1543}" type="datetime1">
              <a:rPr lang="pl-PL" smtClean="0"/>
              <a:t>23.12.2019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262E-3E8C-4663-8E28-32B51B122F97}" type="datetime1">
              <a:rPr lang="pl-PL" smtClean="0"/>
              <a:t>23.12.2019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3439C-F484-4E4B-A09E-CEA2B8CE8F67}" type="datetime1">
              <a:rPr lang="pl-PL" smtClean="0"/>
              <a:t>23.12.2019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7604-FF8F-4E0E-908F-E4E599E5E689}" type="datetime1">
              <a:rPr lang="pl-PL" smtClean="0"/>
              <a:t>23.12.2019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6D72-F190-480D-B67D-64348A73108D}" type="datetime1">
              <a:rPr lang="pl-PL" smtClean="0"/>
              <a:t>23.12.2019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A4E86-FB2B-4AA5-A47C-747EAF6324EB}" type="datetime1">
              <a:rPr lang="pl-PL" smtClean="0"/>
              <a:t>23.12.2019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E7FF-E5A6-49D9-A500-C68ADE7395CC}" type="datetime1">
              <a:rPr lang="pl-PL" smtClean="0"/>
              <a:t>23.12.2019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59A1-E251-43D1-BEA1-E5B0E898F0A4}" type="datetime1">
              <a:rPr lang="pl-PL" smtClean="0"/>
              <a:t>23.12.2019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2A-5AC8-4A3E-A590-F5DA92F3A791}" type="datetime1">
              <a:rPr lang="pl-PL" smtClean="0"/>
              <a:t>23.12.2019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0C7B-D2D6-4C61-AE72-D86B6A1DD9AE}" type="datetime1">
              <a:rPr lang="pl-PL" smtClean="0"/>
              <a:t>23.12.2019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0">
              <a:schemeClr val="bg2">
                <a:lumMod val="50000"/>
              </a:schemeClr>
            </a:gs>
            <a:gs pos="0">
              <a:srgbClr val="C4D6EB">
                <a:lumMod val="44000"/>
                <a:alpha val="86000"/>
              </a:srgbClr>
            </a:gs>
            <a:gs pos="47000">
              <a:schemeClr val="accent1">
                <a:lumMod val="22000"/>
                <a:lumOff val="78000"/>
                <a:alpha val="79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9AFEC5E-C2EE-4297-928E-64F28A07191E}" type="datetime1">
              <a:rPr lang="pl-PL" smtClean="0"/>
              <a:t>23.12.2019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5293C98-5164-4CFF-9664-C180F80F9BF3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google.pl/url?sa=i&amp;rct=j&amp;q=&amp;esrc=s&amp;source=imgres&amp;cd=&amp;cad=rja&amp;uact=8&amp;ved=0ahUKEwj49aPD0fHUAhWnYJoKHVliCkEQjRwIBw&amp;url=https://przedszkole25.edupage.org/text5/?subpage%3D1&amp;psig=AFQjCNEt8Z0uR6vgBtZ47Gtebwwh9e4CEA&amp;ust=1499326748211346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603201"/>
            <a:ext cx="7416824" cy="1584176"/>
          </a:xfrm>
        </p:spPr>
        <p:txBody>
          <a:bodyPr>
            <a:normAutofit/>
          </a:bodyPr>
          <a:lstStyle/>
          <a:p>
            <a:pPr algn="r"/>
            <a:r>
              <a:rPr lang="pl-PL" sz="4000" b="1" dirty="0" smtClean="0">
                <a:solidFill>
                  <a:srgbClr val="0065B0"/>
                </a:solidFill>
                <a:latin typeface="+mn-lt"/>
              </a:rPr>
              <a:t> </a:t>
            </a:r>
            <a:r>
              <a:rPr lang="pl-PL" sz="3600" b="1" dirty="0" smtClean="0">
                <a:solidFill>
                  <a:srgbClr val="0065B0"/>
                </a:solidFill>
                <a:latin typeface="+mn-lt"/>
              </a:rPr>
              <a:t>Rok szkolny </a:t>
            </a:r>
            <a:br>
              <a:rPr lang="pl-PL" sz="3600" b="1" dirty="0" smtClean="0">
                <a:solidFill>
                  <a:srgbClr val="0065B0"/>
                </a:solidFill>
                <a:latin typeface="+mn-lt"/>
              </a:rPr>
            </a:br>
            <a:r>
              <a:rPr lang="pl-PL" sz="3600" b="1" dirty="0" smtClean="0">
                <a:solidFill>
                  <a:srgbClr val="0065B0"/>
                </a:solidFill>
                <a:latin typeface="+mn-lt"/>
              </a:rPr>
              <a:t>2018-2019 </a:t>
            </a:r>
            <a:endParaRPr lang="pl-PL" sz="4000" b="1" dirty="0">
              <a:solidFill>
                <a:srgbClr val="0065B0"/>
              </a:solidFill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584776" cy="1888233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0065B0"/>
                </a:solidFill>
                <a:latin typeface="+mj-lt"/>
              </a:rPr>
              <a:t>Osiągnięcia Powiatowej Poradni </a:t>
            </a:r>
          </a:p>
          <a:p>
            <a:r>
              <a:rPr lang="pl-PL" sz="3600" b="1" dirty="0" smtClean="0">
                <a:solidFill>
                  <a:srgbClr val="0065B0"/>
                </a:solidFill>
                <a:latin typeface="+mj-lt"/>
              </a:rPr>
              <a:t>Psychologiczno-Pedagogicznej </a:t>
            </a:r>
          </a:p>
          <a:p>
            <a:r>
              <a:rPr lang="pl-PL" sz="3600" b="1" dirty="0">
                <a:solidFill>
                  <a:srgbClr val="0065B0"/>
                </a:solidFill>
                <a:latin typeface="+mj-lt"/>
              </a:rPr>
              <a:t>w</a:t>
            </a:r>
            <a:r>
              <a:rPr lang="pl-PL" sz="3600" b="1" dirty="0" smtClean="0">
                <a:solidFill>
                  <a:srgbClr val="0065B0"/>
                </a:solidFill>
                <a:latin typeface="+mj-lt"/>
              </a:rPr>
              <a:t> Tarnowie</a:t>
            </a:r>
            <a:endParaRPr lang="pl-PL" sz="3600" b="1" dirty="0">
              <a:solidFill>
                <a:srgbClr val="0065B0"/>
              </a:solidFill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620688"/>
            <a:ext cx="1656183" cy="1643344"/>
          </a:xfrm>
          <a:prstGeom prst="rect">
            <a:avLst/>
          </a:prstGeom>
          <a:effectLst>
            <a:outerShdw blurRad="215900" dist="50800" dir="5280000" sx="118000" sy="118000" algn="ctr" rotWithShape="0">
              <a:schemeClr val="accent1">
                <a:lumMod val="60000"/>
                <a:lumOff val="40000"/>
                <a:alpha val="7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3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D6E3EE"/>
                </a:solidFill>
              </a:rPr>
              <a:t>Kadra pedagogiczna </a:t>
            </a:r>
            <a:br>
              <a:rPr lang="pl-PL" sz="3200" b="1" dirty="0" smtClean="0">
                <a:solidFill>
                  <a:srgbClr val="D6E3EE"/>
                </a:solidFill>
              </a:rPr>
            </a:br>
            <a:r>
              <a:rPr lang="pl-PL" sz="2800" b="1" dirty="0" smtClean="0">
                <a:solidFill>
                  <a:srgbClr val="D6E3EE"/>
                </a:solidFill>
              </a:rPr>
              <a:t>(stan na 31.08.2019 r.)</a:t>
            </a:r>
            <a:endParaRPr lang="pl-PL" sz="2800" b="1" dirty="0">
              <a:solidFill>
                <a:srgbClr val="D6E3EE"/>
              </a:solidFill>
            </a:endParaRPr>
          </a:p>
        </p:txBody>
      </p:sp>
      <p:graphicFrame>
        <p:nvGraphicFramePr>
          <p:cNvPr id="11" name="Symbol zastępczy zawartości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151124"/>
              </p:ext>
            </p:extLst>
          </p:nvPr>
        </p:nvGraphicFramePr>
        <p:xfrm>
          <a:off x="971600" y="2564904"/>
          <a:ext cx="7200800" cy="280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857"/>
                <a:gridCol w="2028479"/>
                <a:gridCol w="2031545"/>
                <a:gridCol w="2144919"/>
              </a:tblGrid>
              <a:tr h="561662">
                <a:tc>
                  <a:txBody>
                    <a:bodyPr/>
                    <a:lstStyle/>
                    <a:p>
                      <a:r>
                        <a:rPr lang="pl-PL" sz="2400" b="1" dirty="0" smtClean="0">
                          <a:solidFill>
                            <a:srgbClr val="1D649F"/>
                          </a:solidFill>
                        </a:rPr>
                        <a:t>Lp.</a:t>
                      </a:r>
                      <a:endParaRPr lang="pl-PL" sz="24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1" dirty="0" smtClean="0">
                          <a:solidFill>
                            <a:srgbClr val="1D649F"/>
                          </a:solidFill>
                        </a:rPr>
                        <a:t>Stanowisko</a:t>
                      </a:r>
                      <a:endParaRPr lang="pl-PL" sz="24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1" dirty="0" smtClean="0">
                          <a:solidFill>
                            <a:srgbClr val="1D649F"/>
                          </a:solidFill>
                        </a:rPr>
                        <a:t>Etat </a:t>
                      </a:r>
                      <a:endParaRPr lang="pl-PL" sz="24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1" dirty="0" smtClean="0">
                          <a:solidFill>
                            <a:srgbClr val="1D649F"/>
                          </a:solidFill>
                        </a:rPr>
                        <a:t>Osoba </a:t>
                      </a:r>
                      <a:endParaRPr lang="pl-PL" sz="24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</a:tr>
              <a:tr h="5616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1.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Psycholog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14,85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16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2.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Pedagog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16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3.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Logopeda 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1662">
                <a:tc gridSpan="2">
                  <a:txBody>
                    <a:bodyPr/>
                    <a:lstStyle/>
                    <a:p>
                      <a:pPr algn="r"/>
                      <a:r>
                        <a:rPr lang="pl-PL" sz="2400" b="1" dirty="0" smtClean="0">
                          <a:solidFill>
                            <a:srgbClr val="1D649F"/>
                          </a:solidFill>
                        </a:rPr>
                        <a:t>Razem</a:t>
                      </a:r>
                      <a:endParaRPr lang="pl-PL" sz="24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32,85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</a:tr>
            </a:tbl>
          </a:graphicData>
        </a:graphic>
      </p:graphicFrame>
      <p:sp>
        <p:nvSpPr>
          <p:cNvPr id="13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10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7576483"/>
              </p:ext>
            </p:extLst>
          </p:nvPr>
        </p:nvGraphicFramePr>
        <p:xfrm>
          <a:off x="899592" y="2348880"/>
          <a:ext cx="7488832" cy="3397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651"/>
                <a:gridCol w="2827757"/>
                <a:gridCol w="1872208"/>
                <a:gridCol w="1944216"/>
              </a:tblGrid>
              <a:tr h="501117">
                <a:tc>
                  <a:txBody>
                    <a:bodyPr/>
                    <a:lstStyle/>
                    <a:p>
                      <a:r>
                        <a:rPr lang="pl-PL" sz="2400" dirty="0" smtClean="0">
                          <a:solidFill>
                            <a:srgbClr val="0065B0"/>
                          </a:solidFill>
                        </a:rPr>
                        <a:t>Lp.</a:t>
                      </a:r>
                      <a:endParaRPr lang="pl-PL" sz="2400" dirty="0">
                        <a:solidFill>
                          <a:srgbClr val="0065B0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>
                          <a:solidFill>
                            <a:srgbClr val="0065B0"/>
                          </a:solidFill>
                        </a:rPr>
                        <a:t>Stanowisko</a:t>
                      </a:r>
                      <a:endParaRPr lang="pl-PL" sz="2400" dirty="0">
                        <a:solidFill>
                          <a:srgbClr val="0065B0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>
                          <a:solidFill>
                            <a:srgbClr val="0065B0"/>
                          </a:solidFill>
                        </a:rPr>
                        <a:t>Etat</a:t>
                      </a:r>
                      <a:endParaRPr lang="pl-PL" sz="2400" dirty="0">
                        <a:solidFill>
                          <a:srgbClr val="0065B0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>
                          <a:solidFill>
                            <a:srgbClr val="0065B0"/>
                          </a:solidFill>
                        </a:rPr>
                        <a:t>Osoba </a:t>
                      </a:r>
                      <a:endParaRPr lang="pl-PL" sz="2400" dirty="0">
                        <a:solidFill>
                          <a:srgbClr val="0065B0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</a:tr>
              <a:tr h="4064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1.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Główny Księgowy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64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2.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Samodzieln</a:t>
                      </a:r>
                      <a:r>
                        <a:rPr lang="pl-PL" sz="2000" b="1" baseline="0" dirty="0" smtClean="0">
                          <a:solidFill>
                            <a:schemeClr val="tx1"/>
                          </a:solidFill>
                        </a:rPr>
                        <a:t>y Referent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64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3.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Starszy Referent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64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4.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Sekretarka 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2,5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64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5.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Pomoc</a:t>
                      </a:r>
                      <a:r>
                        <a:rPr lang="pl-PL" sz="2000" b="1" baseline="0" dirty="0" smtClean="0">
                          <a:solidFill>
                            <a:schemeClr val="tx1"/>
                          </a:solidFill>
                        </a:rPr>
                        <a:t> administracyjna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646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0065B0"/>
                          </a:solidFill>
                        </a:rPr>
                        <a:t>6.</a:t>
                      </a:r>
                      <a:endParaRPr lang="pl-PL" sz="2000" b="1" dirty="0">
                        <a:solidFill>
                          <a:srgbClr val="0065B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Sprzątająca 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0,8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6462">
                <a:tc gridSpan="2">
                  <a:txBody>
                    <a:bodyPr/>
                    <a:lstStyle/>
                    <a:p>
                      <a:pPr algn="r"/>
                      <a:r>
                        <a:rPr lang="pl-PL" sz="2400" b="1" dirty="0" smtClean="0">
                          <a:solidFill>
                            <a:srgbClr val="1D649F"/>
                          </a:solidFill>
                        </a:rPr>
                        <a:t>Razem</a:t>
                      </a:r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6,8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AC2DA"/>
                    </a:solidFill>
                  </a:tcPr>
                </a:tc>
              </a:tr>
            </a:tbl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D6E3EE"/>
                </a:solidFill>
              </a:rPr>
              <a:t>Pracownicy administracji i obsługi</a:t>
            </a:r>
            <a:r>
              <a:rPr lang="pl-PL" sz="3600" b="1" dirty="0" smtClean="0">
                <a:solidFill>
                  <a:srgbClr val="D6E3EE"/>
                </a:solidFill>
              </a:rPr>
              <a:t/>
            </a:r>
            <a:br>
              <a:rPr lang="pl-PL" sz="3600" b="1" dirty="0" smtClean="0">
                <a:solidFill>
                  <a:srgbClr val="D6E3EE"/>
                </a:solidFill>
              </a:rPr>
            </a:br>
            <a:r>
              <a:rPr lang="pl-PL" sz="2800" b="1" dirty="0" smtClean="0">
                <a:solidFill>
                  <a:srgbClr val="D6E3EE"/>
                </a:solidFill>
              </a:rPr>
              <a:t>(stan na 31.08.2019 r.)</a:t>
            </a:r>
            <a:endParaRPr lang="pl-PL" sz="3200" b="1" dirty="0">
              <a:solidFill>
                <a:srgbClr val="D6E3EE"/>
              </a:solidFill>
            </a:endParaRPr>
          </a:p>
        </p:txBody>
      </p:sp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11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2060848"/>
            <a:ext cx="7560840" cy="3816424"/>
          </a:xfrm>
        </p:spPr>
        <p:txBody>
          <a:bodyPr>
            <a:normAutofit/>
          </a:bodyPr>
          <a:lstStyle/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Diagnozowanie</a:t>
            </a:r>
          </a:p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Terapia indywidualna i grupowa </a:t>
            </a:r>
          </a:p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Psychoedukacja</a:t>
            </a:r>
          </a:p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Doradztwo zawodowe</a:t>
            </a:r>
          </a:p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Mediacje</a:t>
            </a:r>
          </a:p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Interwencje w środowisku ucznia</a:t>
            </a:r>
          </a:p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Działalność informacyjna  </a:t>
            </a:r>
          </a:p>
          <a:p>
            <a:endParaRPr lang="pl-PL" sz="2800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D6E3EE"/>
                </a:solidFill>
              </a:rPr>
              <a:t>Zakres zadań pracowników pedagogicznych </a:t>
            </a:r>
            <a:endParaRPr lang="pl-PL" sz="3200" b="1" dirty="0">
              <a:solidFill>
                <a:srgbClr val="D6E3EE"/>
              </a:solidFill>
            </a:endParaRPr>
          </a:p>
        </p:txBody>
      </p:sp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12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971600" y="2420888"/>
            <a:ext cx="7632848" cy="3888432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badania diagnostyczne: psychologiczne, pedagogiczne, logopedyczne </a:t>
            </a:r>
          </a:p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doradztwo psychologiczne, pedagogiczne </a:t>
            </a:r>
            <a:br>
              <a:rPr lang="pl-PL" sz="2800" b="1" dirty="0" smtClean="0">
                <a:solidFill>
                  <a:srgbClr val="0065B0"/>
                </a:solidFill>
              </a:rPr>
            </a:br>
            <a:r>
              <a:rPr lang="pl-PL" sz="2800" b="1" dirty="0" smtClean="0">
                <a:solidFill>
                  <a:srgbClr val="0065B0"/>
                </a:solidFill>
              </a:rPr>
              <a:t>i logopedyczne dla młodzieży, rodziców </a:t>
            </a:r>
            <a:br>
              <a:rPr lang="pl-PL" sz="2800" b="1" dirty="0" smtClean="0">
                <a:solidFill>
                  <a:srgbClr val="0065B0"/>
                </a:solidFill>
              </a:rPr>
            </a:br>
            <a:r>
              <a:rPr lang="pl-PL" sz="2800" b="1" dirty="0" smtClean="0">
                <a:solidFill>
                  <a:srgbClr val="0065B0"/>
                </a:solidFill>
              </a:rPr>
              <a:t>i nauczycieli </a:t>
            </a:r>
          </a:p>
          <a:p>
            <a:pPr algn="just"/>
            <a:r>
              <a:rPr lang="pl-PL" sz="2800" b="1" dirty="0" smtClean="0">
                <a:solidFill>
                  <a:srgbClr val="0065B0"/>
                </a:solidFill>
              </a:rPr>
              <a:t>specjalistyczną diagnozę kierunku kształcenia ponadgimnazjalnego i wyboru zawodu dla uczniów klas II i III gimnazjum oraz klas III szkół ponadgimnazjalnych</a:t>
            </a:r>
          </a:p>
          <a:p>
            <a:endParaRPr lang="pl-PL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solidFill>
                  <a:srgbClr val="D6E3EE"/>
                </a:solidFill>
              </a:rPr>
              <a:t>Powiatowa Poradnia Psychologiczno-Pedagogiczna w roku szkolnym 2018/2019 proponowała:</a:t>
            </a:r>
            <a:endParaRPr lang="pl-PL" sz="3200" b="1" dirty="0">
              <a:solidFill>
                <a:srgbClr val="D6E3EE"/>
              </a:solidFill>
            </a:endParaRPr>
          </a:p>
        </p:txBody>
      </p:sp>
      <p:sp>
        <p:nvSpPr>
          <p:cNvPr id="9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13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55576" y="2492896"/>
            <a:ext cx="7408333" cy="3450696"/>
          </a:xfrm>
        </p:spPr>
        <p:txBody>
          <a:bodyPr/>
          <a:lstStyle/>
          <a:p>
            <a:pPr marL="0" indent="0">
              <a:buNone/>
            </a:pPr>
            <a:endParaRPr lang="pl-PL" sz="2800" b="1" dirty="0" smtClean="0">
              <a:solidFill>
                <a:srgbClr val="1D649F"/>
              </a:solidFill>
            </a:endParaRPr>
          </a:p>
          <a:p>
            <a:r>
              <a:rPr lang="pl-PL" sz="2800" b="1" dirty="0" smtClean="0">
                <a:solidFill>
                  <a:srgbClr val="1D649F"/>
                </a:solidFill>
              </a:rPr>
              <a:t>„</a:t>
            </a:r>
            <a:r>
              <a:rPr lang="pl-PL" sz="2800" b="1" dirty="0" err="1" smtClean="0">
                <a:solidFill>
                  <a:srgbClr val="1D649F"/>
                </a:solidFill>
              </a:rPr>
              <a:t>Ortograffiti</a:t>
            </a:r>
            <a:r>
              <a:rPr lang="pl-PL" sz="2800" b="1" dirty="0" smtClean="0">
                <a:solidFill>
                  <a:srgbClr val="1D649F"/>
                </a:solidFill>
              </a:rPr>
              <a:t>”</a:t>
            </a:r>
          </a:p>
          <a:p>
            <a:r>
              <a:rPr lang="pl-PL" sz="2800" b="1" dirty="0" smtClean="0">
                <a:solidFill>
                  <a:srgbClr val="1D649F"/>
                </a:solidFill>
              </a:rPr>
              <a:t>„Nauka ortografii nie musi być trudna”</a:t>
            </a:r>
          </a:p>
          <a:p>
            <a:r>
              <a:rPr lang="pl-PL" sz="2800" b="1" dirty="0" smtClean="0">
                <a:solidFill>
                  <a:srgbClr val="1D649F"/>
                </a:solidFill>
              </a:rPr>
              <a:t>„</a:t>
            </a:r>
            <a:r>
              <a:rPr lang="pl-PL" sz="2800" b="1" dirty="0">
                <a:solidFill>
                  <a:srgbClr val="1D649F"/>
                </a:solidFill>
              </a:rPr>
              <a:t>Razem raźniej” </a:t>
            </a:r>
            <a:endParaRPr lang="pl-PL" sz="2800" b="1" dirty="0" smtClean="0">
              <a:solidFill>
                <a:srgbClr val="1D649F"/>
              </a:solidFill>
            </a:endParaRPr>
          </a:p>
          <a:p>
            <a:pPr marL="0" indent="0">
              <a:buNone/>
            </a:pPr>
            <a:endParaRPr lang="pl-PL" sz="2800" b="1" dirty="0" smtClean="0">
              <a:solidFill>
                <a:srgbClr val="1D649F"/>
              </a:solidFill>
            </a:endParaRPr>
          </a:p>
          <a:p>
            <a:pPr marL="0" indent="0">
              <a:buNone/>
            </a:pPr>
            <a:endParaRPr lang="pl-PL" sz="2800" b="1" dirty="0">
              <a:solidFill>
                <a:srgbClr val="1D649F"/>
              </a:solidFill>
            </a:endParaRPr>
          </a:p>
          <a:p>
            <a:pPr marL="0" indent="0">
              <a:buNone/>
            </a:pPr>
            <a:endParaRPr lang="pl-PL" sz="2800" b="1" dirty="0" smtClean="0">
              <a:solidFill>
                <a:srgbClr val="1D649F"/>
              </a:solidFill>
            </a:endParaRPr>
          </a:p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 smtClean="0">
                <a:solidFill>
                  <a:srgbClr val="D6E3EE"/>
                </a:solidFill>
              </a:rPr>
              <a:t>Programy terapeutyczno-edukacyjne realizowane </a:t>
            </a:r>
            <a:br>
              <a:rPr lang="pl-PL" sz="3100" b="1" dirty="0" smtClean="0">
                <a:solidFill>
                  <a:srgbClr val="D6E3EE"/>
                </a:solidFill>
              </a:rPr>
            </a:br>
            <a:r>
              <a:rPr lang="pl-PL" sz="3100" b="1" dirty="0" smtClean="0">
                <a:solidFill>
                  <a:srgbClr val="D6E3EE"/>
                </a:solidFill>
              </a:rPr>
              <a:t>w roku szkolnym 2018/2019 na terenie placówek oświatowych w rejonie działania Poradni </a:t>
            </a:r>
            <a:r>
              <a:rPr lang="pl-PL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14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" name="Obraz 6" descr="http://www.pppptarnow.pl/wp-content/uploads/2019/08/razem-ra%C5%BAniej-2-300x169.jpe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37112"/>
            <a:ext cx="2785492" cy="146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80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75033"/>
            <a:ext cx="2701340" cy="2226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252728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1D649F"/>
                </a:solidFill>
              </a:rPr>
              <a:t>Pomoc psychologiczno - pedagogiczna </a:t>
            </a:r>
            <a:br>
              <a:rPr lang="pl-PL" sz="3600" b="1" dirty="0" smtClean="0">
                <a:solidFill>
                  <a:srgbClr val="1D649F"/>
                </a:solidFill>
              </a:rPr>
            </a:br>
            <a:r>
              <a:rPr lang="pl-PL" sz="3600" b="1" dirty="0" smtClean="0">
                <a:solidFill>
                  <a:srgbClr val="1D649F"/>
                </a:solidFill>
              </a:rPr>
              <a:t>i logopedyczna </a:t>
            </a:r>
            <a:br>
              <a:rPr lang="pl-PL" sz="3600" b="1" dirty="0" smtClean="0">
                <a:solidFill>
                  <a:srgbClr val="1D649F"/>
                </a:solidFill>
              </a:rPr>
            </a:br>
            <a:r>
              <a:rPr lang="pl-PL" sz="3600" b="1" dirty="0" smtClean="0">
                <a:solidFill>
                  <a:srgbClr val="1D649F"/>
                </a:solidFill>
              </a:rPr>
              <a:t>w roku szkolnym 2018/2019</a:t>
            </a:r>
            <a:endParaRPr lang="pl-PL" sz="3600" b="1" dirty="0">
              <a:solidFill>
                <a:srgbClr val="1D649F"/>
              </a:solidFill>
            </a:endParaRPr>
          </a:p>
        </p:txBody>
      </p:sp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15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325731"/>
              </p:ext>
            </p:extLst>
          </p:nvPr>
        </p:nvGraphicFramePr>
        <p:xfrm>
          <a:off x="683568" y="620688"/>
          <a:ext cx="7848873" cy="468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073"/>
                <a:gridCol w="3488388"/>
                <a:gridCol w="1816869"/>
                <a:gridCol w="1889543"/>
              </a:tblGrid>
              <a:tr h="733583"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solidFill>
                            <a:srgbClr val="1D649F"/>
                          </a:solidFill>
                        </a:rPr>
                        <a:t>Lp. </a:t>
                      </a:r>
                      <a:endParaRPr lang="pl-PL" sz="2000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solidFill>
                            <a:srgbClr val="1D649F"/>
                          </a:solidFill>
                        </a:rPr>
                        <a:t>Wyszczególnienie</a:t>
                      </a:r>
                      <a:endParaRPr lang="pl-PL" sz="2000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solidFill>
                            <a:srgbClr val="1D649F"/>
                          </a:solidFill>
                        </a:rPr>
                        <a:t>Liczba placówek</a:t>
                      </a:r>
                      <a:endParaRPr lang="pl-PL" sz="2000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solidFill>
                            <a:srgbClr val="1D649F"/>
                          </a:solidFill>
                        </a:rPr>
                        <a:t>Liczba dzieci/uczniów</a:t>
                      </a:r>
                      <a:endParaRPr lang="pl-PL" sz="2000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</a:tr>
              <a:tr h="721356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1D649F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Dzieci (poza placówkami oświatowymi w wieku 0-5 lat)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0</a:t>
                      </a:r>
                      <a:endParaRPr lang="pl-P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7535</a:t>
                      </a:r>
                      <a:endParaRPr lang="pl-PL" b="1" dirty="0"/>
                    </a:p>
                  </a:txBody>
                  <a:tcPr anchor="ctr"/>
                </a:tc>
              </a:tr>
              <a:tr h="425013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1D649F"/>
                          </a:solidFill>
                        </a:rPr>
                        <a:t>2</a:t>
                      </a:r>
                      <a:endParaRPr lang="pl-PL" sz="2000" b="1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Przedszkola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98</a:t>
                      </a:r>
                      <a:endParaRPr lang="pl-P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5463</a:t>
                      </a:r>
                      <a:endParaRPr lang="pl-PL" b="1" dirty="0"/>
                    </a:p>
                  </a:txBody>
                  <a:tcPr anchor="ctr"/>
                </a:tc>
              </a:tr>
              <a:tr h="1034989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1D649F"/>
                          </a:solidFill>
                        </a:rPr>
                        <a:t>3</a:t>
                      </a:r>
                      <a:endParaRPr lang="pl-PL" sz="2000" b="1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Oddziały</a:t>
                      </a:r>
                      <a:r>
                        <a:rPr lang="pl-PL" sz="2000" b="1" baseline="0" dirty="0" smtClean="0"/>
                        <a:t> Rocznego Przygotowania Przedszkolnego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149</a:t>
                      </a:r>
                      <a:endParaRPr lang="pl-P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2396</a:t>
                      </a:r>
                      <a:endParaRPr lang="pl-PL" b="1" dirty="0"/>
                    </a:p>
                  </a:txBody>
                  <a:tcPr anchor="ctr"/>
                </a:tc>
              </a:tr>
              <a:tr h="425013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1D649F"/>
                          </a:solidFill>
                        </a:rPr>
                        <a:t>4</a:t>
                      </a:r>
                      <a:endParaRPr lang="pl-PL" sz="2000" b="1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Szkoły podstawowe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127</a:t>
                      </a:r>
                      <a:endParaRPr lang="pl-P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16236</a:t>
                      </a:r>
                      <a:endParaRPr lang="pl-PL" b="1" dirty="0"/>
                    </a:p>
                  </a:txBody>
                  <a:tcPr anchor="ctr"/>
                </a:tc>
              </a:tr>
              <a:tr h="1348622"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rgbClr val="1D649F"/>
                          </a:solidFill>
                        </a:rPr>
                        <a:t>5</a:t>
                      </a:r>
                      <a:endParaRPr lang="pl-PL" sz="2000" b="1" dirty="0">
                        <a:solidFill>
                          <a:srgbClr val="1D649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Szkoły ponadgimnazjalne/ inne placówki oświatowe prowadzone przez Powiat Tarnowski</a:t>
                      </a:r>
                      <a:r>
                        <a:rPr lang="pl-PL" sz="2000" b="1" baseline="0" dirty="0" smtClean="0"/>
                        <a:t> 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14</a:t>
                      </a:r>
                      <a:endParaRPr lang="pl-P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3021</a:t>
                      </a:r>
                      <a:endParaRPr lang="pl-PL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1106835" y="5732179"/>
            <a:ext cx="66247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1D649F"/>
                </a:solidFill>
              </a:rPr>
              <a:t>Liczba placówek ogółem 388</a:t>
            </a:r>
          </a:p>
          <a:p>
            <a:pPr algn="ctr"/>
            <a:r>
              <a:rPr lang="pl-PL" sz="1600" b="1" dirty="0" smtClean="0">
                <a:solidFill>
                  <a:srgbClr val="1D649F"/>
                </a:solidFill>
              </a:rPr>
              <a:t>Liczba dzieci/uczniów ogółem 34651</a:t>
            </a:r>
          </a:p>
          <a:p>
            <a:pPr algn="ctr"/>
            <a:r>
              <a:rPr lang="pl-PL" sz="1600" b="1" dirty="0" smtClean="0">
                <a:solidFill>
                  <a:srgbClr val="1D649F"/>
                </a:solidFill>
              </a:rPr>
              <a:t>Dane na podstawie arkusza organizacyjnego na rok 2018/2019</a:t>
            </a:r>
            <a:endParaRPr lang="pl-PL" sz="1600" b="1" dirty="0">
              <a:solidFill>
                <a:srgbClr val="1D649F"/>
              </a:solidFill>
            </a:endParaRPr>
          </a:p>
        </p:txBody>
      </p:sp>
      <p:sp>
        <p:nvSpPr>
          <p:cNvPr id="10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16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39553" y="1844824"/>
            <a:ext cx="7740848" cy="4281339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>
                <a:solidFill>
                  <a:srgbClr val="1D649F"/>
                </a:solidFill>
              </a:rPr>
              <a:t>PPPP w Tarnowie oraz w jej Filiach przyjęła dzieci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1D649F"/>
                </a:solidFill>
              </a:rPr>
              <a:t>3000 dzieci </a:t>
            </a:r>
          </a:p>
          <a:p>
            <a:endParaRPr lang="pl-PL" b="1" dirty="0">
              <a:solidFill>
                <a:srgbClr val="1D649F"/>
              </a:solidFill>
            </a:endParaRPr>
          </a:p>
          <a:p>
            <a:r>
              <a:rPr lang="pl-PL" b="1" dirty="0" smtClean="0">
                <a:solidFill>
                  <a:srgbClr val="1D649F"/>
                </a:solidFill>
              </a:rPr>
              <a:t>PPPP w Tarnowie oraz w jej Filiach wystawiła diagnoz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1D649F"/>
                </a:solidFill>
              </a:rPr>
              <a:t>3550 dzieci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1D649F"/>
              </a:solidFill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tx1"/>
                </a:solidFill>
              </a:rPr>
              <a:t>w tym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1D649F"/>
                </a:solidFill>
              </a:rPr>
              <a:t>psychologicznych                                               1432 diagnoz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1D649F"/>
                </a:solidFill>
              </a:rPr>
              <a:t>p</a:t>
            </a:r>
            <a:r>
              <a:rPr lang="pl-PL" b="1" dirty="0" smtClean="0">
                <a:solidFill>
                  <a:srgbClr val="1D649F"/>
                </a:solidFill>
              </a:rPr>
              <a:t>edagogicznych                                                  1353 diagnoz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1D649F"/>
                </a:solidFill>
              </a:rPr>
              <a:t>logopedycznych                                                  765 diagnoz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1D649F"/>
                </a:solidFill>
              </a:rPr>
              <a:t>pod kątem wyboru zawodu                             508 diagnoz</a:t>
            </a:r>
          </a:p>
          <a:p>
            <a:pPr marL="0" indent="0" algn="ctr"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 smtClean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D6E3EE"/>
                </a:solidFill>
              </a:rPr>
              <a:t>Działalność merytoryczna w liczbach</a:t>
            </a:r>
            <a:endParaRPr lang="pl-PL" sz="3600" b="1" dirty="0">
              <a:solidFill>
                <a:srgbClr val="D6E3EE"/>
              </a:solidFill>
            </a:endParaRPr>
          </a:p>
        </p:txBody>
      </p:sp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17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5702" y="2132856"/>
            <a:ext cx="7670800" cy="4137323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 smtClean="0">
                <a:solidFill>
                  <a:srgbClr val="1D649F"/>
                </a:solidFill>
              </a:rPr>
              <a:t>Wydano</a:t>
            </a:r>
          </a:p>
          <a:p>
            <a:pPr marL="0" indent="0" algn="ctr">
              <a:buNone/>
            </a:pPr>
            <a:endParaRPr lang="pl-PL" sz="3600" b="1" dirty="0" smtClean="0">
              <a:solidFill>
                <a:srgbClr val="1D649F"/>
              </a:solidFill>
            </a:endParaRPr>
          </a:p>
          <a:p>
            <a:pPr algn="just"/>
            <a:r>
              <a:rPr lang="pl-PL" dirty="0"/>
              <a:t> </a:t>
            </a:r>
            <a:r>
              <a:rPr lang="pl-PL" dirty="0" smtClean="0"/>
              <a:t> </a:t>
            </a:r>
            <a:r>
              <a:rPr lang="pl-PL" sz="2000" b="1" dirty="0" smtClean="0">
                <a:solidFill>
                  <a:srgbClr val="1D649F"/>
                </a:solidFill>
              </a:rPr>
              <a:t>356</a:t>
            </a:r>
            <a:r>
              <a:rPr lang="pl-PL" b="1" dirty="0" smtClean="0">
                <a:solidFill>
                  <a:srgbClr val="1D649F"/>
                </a:solidFill>
              </a:rPr>
              <a:t> </a:t>
            </a:r>
            <a:r>
              <a:rPr lang="pl-PL" sz="2000" b="1" dirty="0" smtClean="0">
                <a:solidFill>
                  <a:srgbClr val="1D649F"/>
                </a:solidFill>
              </a:rPr>
              <a:t>opinii o potrzebie dostosowania wymagań edukacyjnych dla uczniów</a:t>
            </a:r>
          </a:p>
          <a:p>
            <a:pPr algn="just"/>
            <a:r>
              <a:rPr lang="pl-PL" sz="2000" b="1" dirty="0">
                <a:solidFill>
                  <a:srgbClr val="1D649F"/>
                </a:solidFill>
              </a:rPr>
              <a:t> </a:t>
            </a:r>
            <a:r>
              <a:rPr lang="pl-PL" sz="2000" b="1" dirty="0" smtClean="0">
                <a:solidFill>
                  <a:srgbClr val="1D649F"/>
                </a:solidFill>
              </a:rPr>
              <a:t> 84 opinii o specyficznych trudnościach w nauce</a:t>
            </a:r>
          </a:p>
          <a:p>
            <a:pPr algn="just"/>
            <a:r>
              <a:rPr lang="pl-PL" sz="2000" b="1" dirty="0">
                <a:solidFill>
                  <a:srgbClr val="1D649F"/>
                </a:solidFill>
              </a:rPr>
              <a:t> </a:t>
            </a:r>
            <a:r>
              <a:rPr lang="pl-PL" sz="2000" b="1" dirty="0" smtClean="0">
                <a:solidFill>
                  <a:srgbClr val="1D649F"/>
                </a:solidFill>
              </a:rPr>
              <a:t>1218 opinii o objęciu pomocą psychologiczno-pedagogiczną </a:t>
            </a:r>
            <a:br>
              <a:rPr lang="pl-PL" sz="2000" b="1" dirty="0" smtClean="0">
                <a:solidFill>
                  <a:srgbClr val="1D649F"/>
                </a:solidFill>
              </a:rPr>
            </a:br>
            <a:r>
              <a:rPr lang="pl-PL" sz="2000" b="1" dirty="0" smtClean="0">
                <a:solidFill>
                  <a:srgbClr val="1D649F"/>
                </a:solidFill>
              </a:rPr>
              <a:t>w szkole, przedszkolu lub w placówce</a:t>
            </a:r>
          </a:p>
          <a:p>
            <a:pPr marL="444500" indent="-444500" algn="just"/>
            <a:r>
              <a:rPr lang="pl-PL" sz="2000" b="1" dirty="0" smtClean="0">
                <a:solidFill>
                  <a:srgbClr val="1D649F"/>
                </a:solidFill>
              </a:rPr>
              <a:t>45 opinii o potrzebie wczesnego  wspomagania rozwoju dziecka </a:t>
            </a:r>
          </a:p>
          <a:p>
            <a:endParaRPr lang="pl-PL" sz="2000" dirty="0" smtClean="0">
              <a:solidFill>
                <a:srgbClr val="1D649F"/>
              </a:solidFill>
            </a:endParaRPr>
          </a:p>
          <a:p>
            <a:pPr marL="0" indent="0">
              <a:buNone/>
            </a:pPr>
            <a:endParaRPr lang="pl-PL" sz="2000" dirty="0" smtClean="0">
              <a:solidFill>
                <a:srgbClr val="1D649F"/>
              </a:solidFill>
            </a:endParaRP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600" b="1" dirty="0" smtClean="0">
                <a:solidFill>
                  <a:srgbClr val="D6E3EE"/>
                </a:solidFill>
              </a:rPr>
              <a:t>Działalność merytoryczna w liczbach</a:t>
            </a:r>
            <a:endParaRPr lang="pl-PL" sz="3600" b="1" dirty="0">
              <a:solidFill>
                <a:srgbClr val="D6E3EE"/>
              </a:solidFill>
            </a:endParaRPr>
          </a:p>
        </p:txBody>
      </p:sp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18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6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99592" y="2276872"/>
            <a:ext cx="7560840" cy="396044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3200" b="1" dirty="0" smtClean="0">
                <a:solidFill>
                  <a:srgbClr val="1D649F"/>
                </a:solidFill>
              </a:rPr>
              <a:t>Zajęcia terapeutyczne indywidualne</a:t>
            </a:r>
          </a:p>
          <a:p>
            <a:endParaRPr lang="pl-PL" dirty="0"/>
          </a:p>
          <a:p>
            <a:r>
              <a:rPr lang="pl-PL" b="1" dirty="0" smtClean="0">
                <a:solidFill>
                  <a:srgbClr val="1D649F"/>
                </a:solidFill>
              </a:rPr>
              <a:t>w zajęciach psychoterapii uczestniczyło 139 dzieci </a:t>
            </a:r>
          </a:p>
          <a:p>
            <a:r>
              <a:rPr lang="pl-PL" b="1" dirty="0">
                <a:solidFill>
                  <a:srgbClr val="1D649F"/>
                </a:solidFill>
              </a:rPr>
              <a:t>n</a:t>
            </a:r>
            <a:r>
              <a:rPr lang="pl-PL" b="1" dirty="0" smtClean="0">
                <a:solidFill>
                  <a:srgbClr val="1D649F"/>
                </a:solidFill>
              </a:rPr>
              <a:t>a terapię pedagogiczną uczęszczało 39 dzieci </a:t>
            </a:r>
          </a:p>
          <a:p>
            <a:r>
              <a:rPr lang="pl-PL" b="1" dirty="0" smtClean="0">
                <a:solidFill>
                  <a:srgbClr val="1D649F"/>
                </a:solidFill>
              </a:rPr>
              <a:t>w terapii logopedycznej wzięło udział 625 dzieci </a:t>
            </a:r>
          </a:p>
          <a:p>
            <a:r>
              <a:rPr lang="pl-PL" b="1" dirty="0" smtClean="0">
                <a:solidFill>
                  <a:srgbClr val="1D649F"/>
                </a:solidFill>
              </a:rPr>
              <a:t>w terapii EEG </a:t>
            </a:r>
            <a:r>
              <a:rPr lang="pl-PL" b="1" dirty="0" err="1" smtClean="0">
                <a:solidFill>
                  <a:srgbClr val="1D649F"/>
                </a:solidFill>
              </a:rPr>
              <a:t>Biofeedback</a:t>
            </a:r>
            <a:r>
              <a:rPr lang="pl-PL" b="1" dirty="0" smtClean="0">
                <a:solidFill>
                  <a:srgbClr val="1D649F"/>
                </a:solidFill>
              </a:rPr>
              <a:t> uczestniczyło 11 dzieci </a:t>
            </a:r>
          </a:p>
          <a:p>
            <a:r>
              <a:rPr lang="pl-PL" b="1" dirty="0" smtClean="0">
                <a:solidFill>
                  <a:srgbClr val="1D649F"/>
                </a:solidFill>
              </a:rPr>
              <a:t>w zajęciach wczesnego wspomagania rozwoju dla dzieci </a:t>
            </a:r>
            <a:br>
              <a:rPr lang="pl-PL" b="1" dirty="0" smtClean="0">
                <a:solidFill>
                  <a:srgbClr val="1D649F"/>
                </a:solidFill>
              </a:rPr>
            </a:br>
            <a:r>
              <a:rPr lang="pl-PL" b="1" dirty="0" smtClean="0">
                <a:solidFill>
                  <a:srgbClr val="1D649F"/>
                </a:solidFill>
              </a:rPr>
              <a:t>0-6 r.ż.  uczestniczyło 20 dzieci </a:t>
            </a:r>
          </a:p>
          <a:p>
            <a:r>
              <a:rPr lang="pl-PL" b="1" dirty="0" smtClean="0">
                <a:solidFill>
                  <a:srgbClr val="1D649F"/>
                </a:solidFill>
              </a:rPr>
              <a:t>w teście MOXO uczestniczyło 80 dzieci </a:t>
            </a:r>
            <a:endParaRPr lang="pl-PL" b="1" dirty="0">
              <a:solidFill>
                <a:srgbClr val="1D649F"/>
              </a:solidFill>
            </a:endParaRPr>
          </a:p>
        </p:txBody>
      </p:sp>
      <p:sp>
        <p:nvSpPr>
          <p:cNvPr id="6" name="Tytuł 3"/>
          <p:cNvSpPr txBox="1">
            <a:spLocks/>
          </p:cNvSpPr>
          <p:nvPr/>
        </p:nvSpPr>
        <p:spPr>
          <a:xfrm>
            <a:off x="582191" y="476672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600" b="1" dirty="0" smtClean="0">
                <a:solidFill>
                  <a:srgbClr val="D6E3EE"/>
                </a:solidFill>
              </a:rPr>
              <a:t>Działalność merytoryczna w liczbach</a:t>
            </a:r>
            <a:endParaRPr lang="pl-PL" sz="3600" b="1" dirty="0">
              <a:solidFill>
                <a:srgbClr val="D6E3EE"/>
              </a:solidFill>
            </a:endParaRPr>
          </a:p>
        </p:txBody>
      </p:sp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19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6E3EE"/>
                </a:solidFill>
              </a:rPr>
              <a:t>Misją Poradni jest:</a:t>
            </a:r>
            <a:endParaRPr lang="pl-PL" sz="4000" b="1" dirty="0">
              <a:solidFill>
                <a:srgbClr val="D6E3EE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619672" y="1340768"/>
            <a:ext cx="52383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   </a:t>
            </a:r>
            <a:r>
              <a:rPr lang="pl-PL" b="1" dirty="0" smtClean="0">
                <a:solidFill>
                  <a:srgbClr val="0065B0"/>
                </a:solidFill>
              </a:rPr>
              <a:t>Pomoc </a:t>
            </a:r>
            <a:r>
              <a:rPr lang="pl-PL" b="1" dirty="0">
                <a:solidFill>
                  <a:srgbClr val="0065B0"/>
                </a:solidFill>
              </a:rPr>
              <a:t>dzieciom, młodzieży,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rodzicom (opiekunom) i nauczycielom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potrzebującym wsparcia, poszukującym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dróg w samorozwoju poprzez wnikliwą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diagnozę psychologiczną, pedagogiczną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i logopedyczną oraz działania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profilaktyczne i doradztwo.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			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Oferujemy każdemu indywidualne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podejście oraz wsparcie w działaniach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 wychowawczych rodziców i nauczycieli,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a także pomoc w minimalizowaniu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   nieharmonijności rozwojowych dzieci.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   	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Na bazie wiedzy i umiejętności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   pracowników propagujemy naszą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   placówkę w środowisku lokalnym,</a:t>
            </a:r>
          </a:p>
          <a:p>
            <a:pPr algn="ctr"/>
            <a:r>
              <a:rPr lang="pl-PL" b="1" dirty="0">
                <a:solidFill>
                  <a:srgbClr val="0065B0"/>
                </a:solidFill>
              </a:rPr>
              <a:t>   zachęcając do korzystania z naszej pomocy.</a:t>
            </a:r>
          </a:p>
        </p:txBody>
      </p:sp>
      <p:pic>
        <p:nvPicPr>
          <p:cNvPr id="1026" name="Picture 2" descr="D:\WPB\STRONA INTERNETOWA 2019\Strona internetowa\Strona internetowa\dziewczynka\headerimg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9" y="955601"/>
            <a:ext cx="1481183" cy="20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982174" y="6236518"/>
            <a:ext cx="1161826" cy="365125"/>
          </a:xfrm>
        </p:spPr>
        <p:txBody>
          <a:bodyPr/>
          <a:lstStyle/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t>2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0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53381" y="1378520"/>
            <a:ext cx="7992888" cy="5223123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buNone/>
            </a:pPr>
            <a:r>
              <a:rPr lang="pl-PL" sz="2800" b="1" dirty="0" smtClean="0">
                <a:solidFill>
                  <a:srgbClr val="1D649F"/>
                </a:solidFill>
              </a:rPr>
              <a:t>Zajęcia prowadzone w terenie</a:t>
            </a:r>
          </a:p>
          <a:p>
            <a:pPr marL="0" lvl="0" indent="0" algn="ctr">
              <a:buNone/>
            </a:pPr>
            <a:endParaRPr lang="pl-PL" sz="2800" b="1" dirty="0" smtClean="0">
              <a:solidFill>
                <a:srgbClr val="1D649F"/>
              </a:solidFill>
            </a:endParaRPr>
          </a:p>
          <a:p>
            <a:pPr lvl="0" algn="just"/>
            <a:r>
              <a:rPr lang="pl-PL" sz="2200" b="1" dirty="0" smtClean="0">
                <a:solidFill>
                  <a:srgbClr val="1D649F"/>
                </a:solidFill>
              </a:rPr>
              <a:t>zorganizowano </a:t>
            </a:r>
            <a:r>
              <a:rPr lang="pl-PL" sz="2200" b="1" dirty="0">
                <a:solidFill>
                  <a:srgbClr val="1D649F"/>
                </a:solidFill>
              </a:rPr>
              <a:t>zajęcia </a:t>
            </a:r>
            <a:r>
              <a:rPr lang="pl-PL" sz="2200" b="1" dirty="0" err="1">
                <a:solidFill>
                  <a:srgbClr val="1D649F"/>
                </a:solidFill>
              </a:rPr>
              <a:t>psychoedukacyjne</a:t>
            </a:r>
            <a:r>
              <a:rPr lang="pl-PL" sz="2200" b="1" dirty="0">
                <a:solidFill>
                  <a:srgbClr val="1D649F"/>
                </a:solidFill>
              </a:rPr>
              <a:t> w szkołach </a:t>
            </a:r>
            <a:r>
              <a:rPr lang="pl-PL" sz="2200" b="1" dirty="0" smtClean="0">
                <a:solidFill>
                  <a:srgbClr val="1D649F"/>
                </a:solidFill>
              </a:rPr>
              <a:t>dla 3592 dzieci  </a:t>
            </a:r>
            <a:br>
              <a:rPr lang="pl-PL" sz="2200" b="1" dirty="0" smtClean="0">
                <a:solidFill>
                  <a:srgbClr val="1D649F"/>
                </a:solidFill>
              </a:rPr>
            </a:br>
            <a:r>
              <a:rPr lang="pl-PL" sz="2200" b="1" dirty="0" smtClean="0">
                <a:solidFill>
                  <a:srgbClr val="1D649F"/>
                </a:solidFill>
              </a:rPr>
              <a:t>i młodzieży</a:t>
            </a:r>
          </a:p>
          <a:p>
            <a:pPr lvl="0" algn="just"/>
            <a:r>
              <a:rPr lang="pl-PL" sz="2200" b="1" dirty="0">
                <a:solidFill>
                  <a:srgbClr val="1D649F"/>
                </a:solidFill>
              </a:rPr>
              <a:t>pracownicy Poradni udzielili </a:t>
            </a:r>
            <a:r>
              <a:rPr lang="pl-PL" sz="2200" b="1" dirty="0" smtClean="0">
                <a:solidFill>
                  <a:srgbClr val="1D649F"/>
                </a:solidFill>
              </a:rPr>
              <a:t>2086 </a:t>
            </a:r>
            <a:r>
              <a:rPr lang="pl-PL" sz="2200" b="1" dirty="0">
                <a:solidFill>
                  <a:srgbClr val="1D649F"/>
                </a:solidFill>
              </a:rPr>
              <a:t>porad po badaniach przesiewowych dzieci 6–letnich </a:t>
            </a:r>
            <a:r>
              <a:rPr lang="pl-PL" sz="2200" b="1" dirty="0" smtClean="0">
                <a:solidFill>
                  <a:srgbClr val="1D649F"/>
                </a:solidFill>
              </a:rPr>
              <a:t>i 5-letnich</a:t>
            </a:r>
          </a:p>
          <a:p>
            <a:pPr algn="just"/>
            <a:r>
              <a:rPr lang="pl-PL" sz="2200" b="1" dirty="0">
                <a:solidFill>
                  <a:srgbClr val="1D649F"/>
                </a:solidFill>
              </a:rPr>
              <a:t>obserwacja interakcji zachodzących w grupie przedszkolnej dzieci uczęszczających </a:t>
            </a:r>
            <a:r>
              <a:rPr lang="pl-PL" sz="2200" b="1" dirty="0" smtClean="0">
                <a:solidFill>
                  <a:srgbClr val="1D649F"/>
                </a:solidFill>
              </a:rPr>
              <a:t>do </a:t>
            </a:r>
            <a:r>
              <a:rPr lang="pl-PL" sz="2200" b="1" dirty="0">
                <a:solidFill>
                  <a:srgbClr val="1D649F"/>
                </a:solidFill>
              </a:rPr>
              <a:t>Oddziału Przygotowania </a:t>
            </a:r>
            <a:r>
              <a:rPr lang="pl-PL" sz="2200" b="1" dirty="0" smtClean="0">
                <a:solidFill>
                  <a:srgbClr val="1D649F"/>
                </a:solidFill>
              </a:rPr>
              <a:t>Przedszkolnego 23 dzieci</a:t>
            </a:r>
          </a:p>
          <a:p>
            <a:pPr lvl="0" algn="just"/>
            <a:r>
              <a:rPr lang="pl-PL" sz="2200" b="1" dirty="0">
                <a:solidFill>
                  <a:srgbClr val="1D649F"/>
                </a:solidFill>
              </a:rPr>
              <a:t>udzielono </a:t>
            </a:r>
            <a:r>
              <a:rPr lang="pl-PL" sz="2200" b="1" dirty="0" smtClean="0">
                <a:solidFill>
                  <a:srgbClr val="1D649F"/>
                </a:solidFill>
              </a:rPr>
              <a:t>1200 </a:t>
            </a:r>
            <a:r>
              <a:rPr lang="pl-PL" sz="2200" b="1" dirty="0">
                <a:solidFill>
                  <a:srgbClr val="1D649F"/>
                </a:solidFill>
              </a:rPr>
              <a:t>indywidualnych porad i konsultacji dla rodziców </a:t>
            </a:r>
            <a:r>
              <a:rPr lang="pl-PL" sz="2200" b="1" dirty="0" smtClean="0">
                <a:solidFill>
                  <a:srgbClr val="1D649F"/>
                </a:solidFill>
              </a:rPr>
              <a:t/>
            </a:r>
            <a:br>
              <a:rPr lang="pl-PL" sz="2200" b="1" dirty="0" smtClean="0">
                <a:solidFill>
                  <a:srgbClr val="1D649F"/>
                </a:solidFill>
              </a:rPr>
            </a:br>
            <a:r>
              <a:rPr lang="pl-PL" sz="2200" b="1" dirty="0" smtClean="0">
                <a:solidFill>
                  <a:srgbClr val="1D649F"/>
                </a:solidFill>
              </a:rPr>
              <a:t>i nauczycieli</a:t>
            </a:r>
          </a:p>
          <a:p>
            <a:pPr algn="just"/>
            <a:r>
              <a:rPr lang="pl-PL" sz="2200" b="1" dirty="0">
                <a:solidFill>
                  <a:srgbClr val="1D649F"/>
                </a:solidFill>
              </a:rPr>
              <a:t>pracownicy </a:t>
            </a:r>
            <a:r>
              <a:rPr lang="pl-PL" sz="2200" b="1" dirty="0" smtClean="0">
                <a:solidFill>
                  <a:srgbClr val="1D649F"/>
                </a:solidFill>
              </a:rPr>
              <a:t>wygłosili 33  </a:t>
            </a:r>
            <a:r>
              <a:rPr lang="pl-PL" sz="2200" b="1" dirty="0">
                <a:solidFill>
                  <a:srgbClr val="1D649F"/>
                </a:solidFill>
              </a:rPr>
              <a:t>prelekcji dla </a:t>
            </a:r>
            <a:r>
              <a:rPr lang="pl-PL" sz="2200" b="1" dirty="0" smtClean="0">
                <a:solidFill>
                  <a:srgbClr val="1D649F"/>
                </a:solidFill>
              </a:rPr>
              <a:t>rodziców</a:t>
            </a:r>
          </a:p>
          <a:p>
            <a:pPr lvl="0" algn="just"/>
            <a:r>
              <a:rPr lang="pl-PL" sz="2200" b="1" dirty="0">
                <a:solidFill>
                  <a:srgbClr val="1D649F"/>
                </a:solidFill>
              </a:rPr>
              <a:t>na zaproszenie Dyrektorów szkół pracownicy uczestniczyli w </a:t>
            </a:r>
            <a:r>
              <a:rPr lang="pl-PL" sz="2200" b="1" dirty="0" smtClean="0">
                <a:solidFill>
                  <a:srgbClr val="1D649F"/>
                </a:solidFill>
              </a:rPr>
              <a:t>17 posiedzeniach  Rad </a:t>
            </a:r>
            <a:r>
              <a:rPr lang="pl-PL" sz="2200" b="1" dirty="0">
                <a:solidFill>
                  <a:srgbClr val="1D649F"/>
                </a:solidFill>
              </a:rPr>
              <a:t>Pedagogicznych w tym jako partnerzy podczas ewaluacji szkół </a:t>
            </a:r>
            <a:endParaRPr lang="pl-PL" sz="2200" b="1" dirty="0" smtClean="0">
              <a:solidFill>
                <a:srgbClr val="1D649F"/>
              </a:solidFill>
            </a:endParaRPr>
          </a:p>
          <a:p>
            <a:pPr algn="just"/>
            <a:r>
              <a:rPr lang="pl-PL" sz="2200" b="1" dirty="0">
                <a:solidFill>
                  <a:srgbClr val="1D649F"/>
                </a:solidFill>
              </a:rPr>
              <a:t>w zajęciach warsztatowych uczestniczyło </a:t>
            </a:r>
            <a:r>
              <a:rPr lang="pl-PL" sz="2200" b="1" dirty="0" smtClean="0">
                <a:solidFill>
                  <a:srgbClr val="1D649F"/>
                </a:solidFill>
              </a:rPr>
              <a:t>35 rodziców</a:t>
            </a:r>
          </a:p>
          <a:p>
            <a:pPr algn="just"/>
            <a:r>
              <a:rPr lang="pl-PL" sz="2200" b="1" dirty="0">
                <a:solidFill>
                  <a:srgbClr val="1D649F"/>
                </a:solidFill>
              </a:rPr>
              <a:t>w zajęciach aktywizujących do wyboru kierunku kształcenia i zawodu udział wzięło </a:t>
            </a:r>
            <a:r>
              <a:rPr lang="pl-PL" sz="2200" b="1" dirty="0" smtClean="0">
                <a:solidFill>
                  <a:srgbClr val="1D649F"/>
                </a:solidFill>
              </a:rPr>
              <a:t>689 uczniów</a:t>
            </a:r>
            <a:endParaRPr lang="pl-PL" sz="2200" b="1" dirty="0">
              <a:solidFill>
                <a:srgbClr val="1D649F"/>
              </a:solidFill>
              <a:cs typeface="Times New Roman" panose="02020603050405020304" pitchFamily="18" charset="0"/>
            </a:endParaRPr>
          </a:p>
          <a:p>
            <a:endParaRPr lang="pl-PL" sz="18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sz="18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sz="18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pl-PL" sz="18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pl-PL" sz="18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sz="18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sz="18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pl-PL" sz="18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sz="18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sz="18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pl-PL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pl-PL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1008112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rgbClr val="D6E3EE"/>
                </a:solidFill>
              </a:rPr>
              <a:t>Działalność merytoryczna w liczbach</a:t>
            </a:r>
            <a:r>
              <a:rPr lang="pl-PL" b="1" dirty="0">
                <a:solidFill>
                  <a:srgbClr val="D6E3EE"/>
                </a:solidFill>
              </a:rPr>
              <a:t/>
            </a:r>
            <a:br>
              <a:rPr lang="pl-PL" b="1" dirty="0">
                <a:solidFill>
                  <a:srgbClr val="D6E3EE"/>
                </a:solidFill>
              </a:rPr>
            </a:br>
            <a:endParaRPr lang="pl-PL" dirty="0"/>
          </a:p>
        </p:txBody>
      </p:sp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20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2348880"/>
            <a:ext cx="7735502" cy="3887638"/>
          </a:xfrm>
        </p:spPr>
        <p:txBody>
          <a:bodyPr>
            <a:normAutofit fontScale="92500"/>
          </a:bodyPr>
          <a:lstStyle/>
          <a:p>
            <a:pPr algn="just"/>
            <a:r>
              <a:rPr lang="pl-PL" b="1" dirty="0">
                <a:solidFill>
                  <a:srgbClr val="1D649F"/>
                </a:solidFill>
              </a:rPr>
              <a:t>szkoleniowe rady </a:t>
            </a:r>
            <a:r>
              <a:rPr lang="pl-PL" b="1" dirty="0" smtClean="0">
                <a:solidFill>
                  <a:srgbClr val="1D649F"/>
                </a:solidFill>
              </a:rPr>
              <a:t>edukacyjne </a:t>
            </a:r>
            <a:r>
              <a:rPr lang="pl-PL" b="1" dirty="0">
                <a:solidFill>
                  <a:srgbClr val="1D649F"/>
                </a:solidFill>
              </a:rPr>
              <a:t>do indywidualnych potrzeb </a:t>
            </a:r>
            <a:r>
              <a:rPr lang="pl-PL" b="1" dirty="0" smtClean="0">
                <a:solidFill>
                  <a:srgbClr val="1D649F"/>
                </a:solidFill>
              </a:rPr>
              <a:t/>
            </a:r>
            <a:br>
              <a:rPr lang="pl-PL" b="1" dirty="0" smtClean="0">
                <a:solidFill>
                  <a:srgbClr val="1D649F"/>
                </a:solidFill>
              </a:rPr>
            </a:br>
            <a:r>
              <a:rPr lang="pl-PL" b="1" dirty="0" smtClean="0">
                <a:solidFill>
                  <a:srgbClr val="1D649F"/>
                </a:solidFill>
              </a:rPr>
              <a:t>i </a:t>
            </a:r>
            <a:r>
              <a:rPr lang="pl-PL" b="1" dirty="0">
                <a:solidFill>
                  <a:srgbClr val="1D649F"/>
                </a:solidFill>
              </a:rPr>
              <a:t>możliwości psychofizyczno-pedagogiczne przeprowadzono w  </a:t>
            </a:r>
            <a:r>
              <a:rPr lang="pl-PL" b="1" dirty="0" smtClean="0">
                <a:solidFill>
                  <a:srgbClr val="1D649F"/>
                </a:solidFill>
              </a:rPr>
              <a:t>15 placówkach</a:t>
            </a:r>
          </a:p>
          <a:p>
            <a:pPr algn="just"/>
            <a:r>
              <a:rPr lang="pl-PL" b="1" dirty="0">
                <a:solidFill>
                  <a:srgbClr val="1D649F"/>
                </a:solidFill>
              </a:rPr>
              <a:t>badania przesiewowe prowadzono w </a:t>
            </a:r>
            <a:r>
              <a:rPr lang="pl-PL" b="1" dirty="0" smtClean="0">
                <a:solidFill>
                  <a:srgbClr val="1D649F"/>
                </a:solidFill>
              </a:rPr>
              <a:t>69 placówkach</a:t>
            </a:r>
          </a:p>
          <a:p>
            <a:pPr algn="just"/>
            <a:r>
              <a:rPr lang="pl-PL" b="1" dirty="0" smtClean="0">
                <a:solidFill>
                  <a:srgbClr val="1D649F"/>
                </a:solidFill>
              </a:rPr>
              <a:t>opinie </a:t>
            </a:r>
            <a:r>
              <a:rPr lang="pl-PL" b="1" dirty="0">
                <a:solidFill>
                  <a:srgbClr val="1D649F"/>
                </a:solidFill>
              </a:rPr>
              <a:t>o potrzebie dostosowania wymagań edukacyjnych uczniów wydano dla </a:t>
            </a:r>
            <a:r>
              <a:rPr lang="pl-PL" b="1" dirty="0" smtClean="0">
                <a:solidFill>
                  <a:srgbClr val="1D649F"/>
                </a:solidFill>
              </a:rPr>
              <a:t>69 placówek</a:t>
            </a:r>
          </a:p>
          <a:p>
            <a:pPr algn="just"/>
            <a:r>
              <a:rPr lang="pl-PL" b="1" dirty="0">
                <a:solidFill>
                  <a:srgbClr val="1D649F"/>
                </a:solidFill>
              </a:rPr>
              <a:t>opinie o potrzebie objęcia uczniów pomocą psychologiczno-pedagogiczną wydano dla </a:t>
            </a:r>
            <a:r>
              <a:rPr lang="pl-PL" b="1" dirty="0" smtClean="0">
                <a:solidFill>
                  <a:srgbClr val="1D649F"/>
                </a:solidFill>
              </a:rPr>
              <a:t>161 placówek</a:t>
            </a:r>
          </a:p>
          <a:p>
            <a:pPr algn="just"/>
            <a:r>
              <a:rPr lang="pl-PL" b="1" dirty="0">
                <a:solidFill>
                  <a:srgbClr val="1D649F"/>
                </a:solidFill>
              </a:rPr>
              <a:t>zajęcia warsztatowe prowadzono w </a:t>
            </a:r>
            <a:r>
              <a:rPr lang="pl-PL" b="1" dirty="0" smtClean="0">
                <a:solidFill>
                  <a:srgbClr val="1D649F"/>
                </a:solidFill>
              </a:rPr>
              <a:t>26 szkołach</a:t>
            </a:r>
          </a:p>
          <a:p>
            <a:pPr algn="just"/>
            <a:r>
              <a:rPr lang="pl-PL" b="1" dirty="0">
                <a:solidFill>
                  <a:srgbClr val="1D649F"/>
                </a:solidFill>
              </a:rPr>
              <a:t>prelekcje dla rodziców w </a:t>
            </a:r>
            <a:r>
              <a:rPr lang="pl-PL" b="1" dirty="0" smtClean="0">
                <a:solidFill>
                  <a:srgbClr val="1D649F"/>
                </a:solidFill>
              </a:rPr>
              <a:t>25 szkołach</a:t>
            </a:r>
          </a:p>
          <a:p>
            <a:endParaRPr lang="pl-PL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58400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D6E3EE"/>
                </a:solidFill>
              </a:rPr>
              <a:t>Organizowanie</a:t>
            </a:r>
            <a:r>
              <a:rPr lang="pl-PL" sz="3200" dirty="0" smtClean="0">
                <a:solidFill>
                  <a:srgbClr val="D6E3EE"/>
                </a:solidFill>
              </a:rPr>
              <a:t> </a:t>
            </a:r>
            <a:r>
              <a:rPr lang="pl-PL" sz="3200" b="1" dirty="0" smtClean="0">
                <a:solidFill>
                  <a:srgbClr val="D6E3EE"/>
                </a:solidFill>
              </a:rPr>
              <a:t>i prowadzenie wspomagania przedszkoli, szkół i placówek</a:t>
            </a:r>
            <a:endParaRPr lang="pl-PL" sz="3200" b="1" dirty="0">
              <a:solidFill>
                <a:srgbClr val="D6E3EE"/>
              </a:solidFill>
            </a:endParaRPr>
          </a:p>
        </p:txBody>
      </p:sp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21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14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094935"/>
              </p:ext>
            </p:extLst>
          </p:nvPr>
        </p:nvGraphicFramePr>
        <p:xfrm>
          <a:off x="395536" y="1772819"/>
          <a:ext cx="8307051" cy="4463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410"/>
                <a:gridCol w="6552382"/>
                <a:gridCol w="1178259"/>
              </a:tblGrid>
              <a:tr h="584679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rgbClr val="1D649F"/>
                          </a:solidFill>
                        </a:rPr>
                        <a:t>Lp.</a:t>
                      </a:r>
                      <a:endParaRPr lang="pl-PL" sz="2000" dirty="0">
                        <a:solidFill>
                          <a:srgbClr val="1D649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rgbClr val="1D649F"/>
                          </a:solidFill>
                        </a:rPr>
                        <a:t>Rodzaj wydanego orzeczenia</a:t>
                      </a:r>
                      <a:endParaRPr lang="pl-PL" sz="2000" dirty="0">
                        <a:solidFill>
                          <a:srgbClr val="1D649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rgbClr val="1D649F"/>
                          </a:solidFill>
                        </a:rPr>
                        <a:t>Ogółem</a:t>
                      </a:r>
                      <a:endParaRPr lang="pl-PL" sz="2000" dirty="0">
                        <a:solidFill>
                          <a:srgbClr val="1D649F"/>
                        </a:solidFill>
                      </a:endParaRPr>
                    </a:p>
                  </a:txBody>
                  <a:tcPr anchor="ctr"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Niesłyszących i </a:t>
                      </a: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słabosłyszących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13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2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Niewidomych i słabowidzących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27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3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Z upośledzeniem umysłowym w stopniu lekkim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35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4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Z upośledzeniem umysłowym w stopniu umiarkowanym lub znacznym 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37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5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Z niepełnosprawnością sprzężoną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51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6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Zagrożonych niedostosowaniem społecznym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7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7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Niedostosowanych społecznie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0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8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 potrzebie </a:t>
                      </a: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zajęć  </a:t>
                      </a:r>
                      <a:r>
                        <a:rPr lang="pl-PL" sz="1600" b="1" dirty="0" err="1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rewalidacyjno</a:t>
                      </a: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 – wychowawczych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15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9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 </a:t>
                      </a: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potrzebie indywidualnego nauczania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60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87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10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 braku potrzeby indywidualnego nauczania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j-lt"/>
                        </a:rPr>
                        <a:t>0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498384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D6E3EE"/>
                </a:solidFill>
              </a:rPr>
              <a:t>Zespół orzekający</a:t>
            </a:r>
            <a:endParaRPr lang="pl-PL" sz="3600" b="1" dirty="0">
              <a:solidFill>
                <a:srgbClr val="D6E3EE"/>
              </a:solidFill>
            </a:endParaRPr>
          </a:p>
        </p:txBody>
      </p:sp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22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brightnessContrast bright="-24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6" y="332656"/>
            <a:ext cx="1429792" cy="137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6467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005282"/>
              </p:ext>
            </p:extLst>
          </p:nvPr>
        </p:nvGraphicFramePr>
        <p:xfrm>
          <a:off x="611560" y="1484784"/>
          <a:ext cx="7920879" cy="4536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/>
                <a:gridCol w="5976664"/>
                <a:gridCol w="1152127"/>
              </a:tblGrid>
              <a:tr h="455522">
                <a:tc>
                  <a:txBody>
                    <a:bodyPr/>
                    <a:lstStyle/>
                    <a:p>
                      <a:r>
                        <a:rPr lang="pl-PL" dirty="0" smtClean="0"/>
                        <a:t>cdn.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555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11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Uchylające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</a:t>
                      </a:r>
                      <a:endParaRPr lang="pl-PL" sz="20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555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12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Odwołania do </a:t>
                      </a: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kuratora oświaty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0</a:t>
                      </a:r>
                      <a:endParaRPr lang="pl-PL" sz="20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739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13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 potrzebie </a:t>
                      </a: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indywidualnego </a:t>
                      </a: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obowiązkowego rocznego przygotowania przedszkolnego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3</a:t>
                      </a:r>
                      <a:endParaRPr lang="pl-PL" sz="20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555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14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 braku potrzeby kształcenia specjalnego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0</a:t>
                      </a:r>
                      <a:endParaRPr lang="pl-PL" sz="20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739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15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 braku potrzeby indywidualnego obowiązkowego rocznego przygotowania przedszkolnego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0</a:t>
                      </a:r>
                      <a:endParaRPr lang="pl-PL" sz="20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555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16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O braku potrzeby zajęć </a:t>
                      </a:r>
                      <a:r>
                        <a:rPr lang="pl-PL" sz="1600" b="1" dirty="0" err="1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rewalidacyjno</a:t>
                      </a: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 – wychowawczych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0</a:t>
                      </a:r>
                      <a:endParaRPr lang="pl-PL" sz="20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555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17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Z niepełnosprawnością ruchową w tym  z </a:t>
                      </a: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afazją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43</a:t>
                      </a:r>
                      <a:endParaRPr lang="pl-PL" sz="20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555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8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18</a:t>
                      </a:r>
                      <a:endParaRPr lang="pl-PL" sz="18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Z autyzmem w tym z </a:t>
                      </a: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1600" b="1" dirty="0" err="1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zepołem</a:t>
                      </a:r>
                      <a:r>
                        <a:rPr lang="pl-PL" sz="1600" b="1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</a:rPr>
                        <a:t>  Aspergera </a:t>
                      </a:r>
                      <a:endParaRPr lang="pl-PL" sz="1600" b="1" dirty="0">
                        <a:solidFill>
                          <a:srgbClr val="1D649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03" marR="5200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1D649F"/>
                          </a:solidFill>
                          <a:latin typeface="+mn-lt"/>
                        </a:rPr>
                        <a:t>30</a:t>
                      </a:r>
                      <a:endParaRPr lang="pl-PL" sz="2000" b="1" dirty="0">
                        <a:solidFill>
                          <a:srgbClr val="1D649F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D6E3EE"/>
                </a:solidFill>
              </a:rPr>
              <a:t>Zespół orzekający</a:t>
            </a:r>
            <a:endParaRPr lang="pl-PL" sz="3600" b="1" dirty="0">
              <a:solidFill>
                <a:srgbClr val="D6E3EE"/>
              </a:solidFill>
            </a:endParaRPr>
          </a:p>
        </p:txBody>
      </p:sp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23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39553" y="2132856"/>
            <a:ext cx="7740848" cy="3993307"/>
          </a:xfrm>
        </p:spPr>
        <p:txBody>
          <a:bodyPr>
            <a:normAutofit/>
          </a:bodyPr>
          <a:lstStyle/>
          <a:p>
            <a:r>
              <a:rPr lang="pl-PL" b="1" kern="150" dirty="0">
                <a:solidFill>
                  <a:srgbClr val="1D649F"/>
                </a:solidFill>
                <a:ea typeface="Tahoma"/>
                <a:cs typeface="Times New Roman" panose="02020603050405020304" pitchFamily="18" charset="0"/>
              </a:rPr>
              <a:t>nabywanie nowych kwalifikacji na studiach podyplomowych i kursach </a:t>
            </a:r>
            <a:r>
              <a:rPr lang="pl-PL" b="1" kern="150" dirty="0" smtClean="0">
                <a:solidFill>
                  <a:srgbClr val="1D649F"/>
                </a:solidFill>
                <a:ea typeface="Tahoma"/>
                <a:cs typeface="Times New Roman" panose="02020603050405020304" pitchFamily="18" charset="0"/>
              </a:rPr>
              <a:t>kwalifikacyjnych</a:t>
            </a:r>
          </a:p>
          <a:p>
            <a:endParaRPr lang="pl-PL" b="1" kern="150" dirty="0" smtClean="0">
              <a:solidFill>
                <a:srgbClr val="1D649F"/>
              </a:solidFill>
              <a:ea typeface="Tahoma"/>
              <a:cs typeface="Times New Roman" panose="02020603050405020304" pitchFamily="18" charset="0"/>
            </a:endParaRPr>
          </a:p>
          <a:p>
            <a:r>
              <a:rPr lang="pl-PL" b="1" kern="150" dirty="0">
                <a:solidFill>
                  <a:srgbClr val="1D649F"/>
                </a:solidFill>
                <a:ea typeface="Tahoma"/>
                <a:cs typeface="Times New Roman" panose="02020603050405020304" pitchFamily="18" charset="0"/>
              </a:rPr>
              <a:t>udział w warsztatach, szkoleniach, </a:t>
            </a:r>
            <a:r>
              <a:rPr lang="pl-PL" b="1" kern="150" dirty="0" smtClean="0">
                <a:solidFill>
                  <a:srgbClr val="1D649F"/>
                </a:solidFill>
                <a:ea typeface="Tahoma"/>
                <a:cs typeface="Times New Roman" panose="02020603050405020304" pitchFamily="18" charset="0"/>
              </a:rPr>
              <a:t>kursach</a:t>
            </a:r>
          </a:p>
          <a:p>
            <a:endParaRPr lang="pl-PL" b="1" kern="150" dirty="0" smtClean="0">
              <a:solidFill>
                <a:srgbClr val="1D649F"/>
              </a:solidFill>
              <a:ea typeface="Tahoma"/>
              <a:cs typeface="Times New Roman" panose="02020603050405020304" pitchFamily="18" charset="0"/>
            </a:endParaRPr>
          </a:p>
          <a:p>
            <a:r>
              <a:rPr lang="pl-PL" b="1" kern="150" dirty="0">
                <a:solidFill>
                  <a:srgbClr val="1D649F"/>
                </a:solidFill>
                <a:ea typeface="Tahoma"/>
                <a:cs typeface="Times New Roman" panose="02020603050405020304" pitchFamily="18" charset="0"/>
              </a:rPr>
              <a:t>wewnętrznych formach </a:t>
            </a:r>
            <a:r>
              <a:rPr lang="pl-PL" b="1" kern="150" dirty="0" smtClean="0">
                <a:solidFill>
                  <a:srgbClr val="1D649F"/>
                </a:solidFill>
                <a:ea typeface="Tahoma"/>
                <a:cs typeface="Times New Roman" panose="02020603050405020304" pitchFamily="18" charset="0"/>
              </a:rPr>
              <a:t>doskonalenia</a:t>
            </a:r>
          </a:p>
          <a:p>
            <a:endParaRPr lang="pl-PL" b="1" kern="150" dirty="0" smtClean="0">
              <a:solidFill>
                <a:srgbClr val="1D649F"/>
              </a:solidFill>
              <a:ea typeface="Tahoma"/>
              <a:cs typeface="Times New Roman" panose="02020603050405020304" pitchFamily="18" charset="0"/>
            </a:endParaRPr>
          </a:p>
          <a:p>
            <a:r>
              <a:rPr lang="pl-PL" b="1" kern="150" dirty="0">
                <a:solidFill>
                  <a:srgbClr val="1D649F"/>
                </a:solidFill>
                <a:ea typeface="Tahoma"/>
                <a:cs typeface="Times New Roman" panose="02020603050405020304" pitchFamily="18" charset="0"/>
              </a:rPr>
              <a:t>korzystanie z literatury fachowej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solidFill>
                  <a:srgbClr val="D6E3EE"/>
                </a:solidFill>
              </a:rPr>
              <a:t>Pracownicy Poradni doskonalili swój warsztat pracy </a:t>
            </a:r>
            <a:r>
              <a:rPr lang="pl-PL" sz="3600" b="1" dirty="0" smtClean="0">
                <a:solidFill>
                  <a:srgbClr val="D6E3EE"/>
                </a:solidFill>
              </a:rPr>
              <a:t>poprzez:</a:t>
            </a:r>
            <a:endParaRPr lang="pl-PL" sz="3600" dirty="0">
              <a:solidFill>
                <a:srgbClr val="D6E3EE"/>
              </a:solidFill>
            </a:endParaRPr>
          </a:p>
        </p:txBody>
      </p:sp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24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Obraz 7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17" y="4077072"/>
            <a:ext cx="2592288" cy="154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26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rgbClr val="DFE8F1"/>
                </a:solidFill>
              </a:rPr>
              <a:t>Współpraca PPPP w Tarnowie </a:t>
            </a:r>
            <a:br>
              <a:rPr lang="pl-PL" sz="4000" b="1" dirty="0">
                <a:solidFill>
                  <a:srgbClr val="DFE8F1"/>
                </a:solidFill>
              </a:rPr>
            </a:br>
            <a:r>
              <a:rPr lang="pl-PL" sz="4000" b="1" dirty="0">
                <a:solidFill>
                  <a:srgbClr val="DFE8F1"/>
                </a:solidFill>
              </a:rPr>
              <a:t>z różnymi instytucjami</a:t>
            </a:r>
            <a:r>
              <a:rPr lang="pl-PL" sz="4800" dirty="0">
                <a:solidFill>
                  <a:srgbClr val="DFE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800" dirty="0">
                <a:solidFill>
                  <a:srgbClr val="DFE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>
              <a:solidFill>
                <a:srgbClr val="DFE8F1"/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467544" y="2132856"/>
            <a:ext cx="4029843" cy="3993307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Starostwo </a:t>
            </a:r>
            <a:r>
              <a:rPr lang="pl-PL" sz="1800" b="1" dirty="0">
                <a:solidFill>
                  <a:srgbClr val="1D649F"/>
                </a:solidFill>
                <a:cs typeface="Times New Roman" panose="02020603050405020304" pitchFamily="18" charset="0"/>
              </a:rPr>
              <a:t>Powiatowe w Tarnowie  </a:t>
            </a:r>
            <a:endParaRPr lang="pl-PL" sz="1800" b="1" dirty="0" smtClean="0">
              <a:solidFill>
                <a:srgbClr val="1D649F"/>
              </a:solidFill>
              <a:cs typeface="Times New Roman" panose="02020603050405020304" pitchFamily="18" charset="0"/>
            </a:endParaRPr>
          </a:p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Urzędy Miast i Gmin</a:t>
            </a:r>
          </a:p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Powiatowe Centrum Pomocy Rodzinie</a:t>
            </a:r>
          </a:p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Gminne Ośrodki Pomocy Społecznej</a:t>
            </a:r>
          </a:p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Świetlice profilaktyczno-wychowawcze</a:t>
            </a:r>
          </a:p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Opiniodawczy Zespół Sądowych Specjalistów </a:t>
            </a:r>
          </a:p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Sąd Rejonowy</a:t>
            </a:r>
          </a:p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Wydział III Rodzinny i Nieletnich</a:t>
            </a:r>
          </a:p>
          <a:p>
            <a:r>
              <a:rPr lang="pl-PL" sz="1800" b="1" dirty="0" smtClean="0">
                <a:solidFill>
                  <a:srgbClr val="1D649F"/>
                </a:solidFill>
                <a:cs typeface="Times New Roman" panose="02020603050405020304" pitchFamily="18" charset="0"/>
              </a:rPr>
              <a:t>Policja</a:t>
            </a:r>
          </a:p>
          <a:p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"/>
          </p:nvPr>
        </p:nvSpPr>
        <p:spPr>
          <a:xfrm>
            <a:off x="4590901" y="2209700"/>
            <a:ext cx="3967225" cy="3993307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rgbClr val="1D649F"/>
                </a:solidFill>
              </a:rPr>
              <a:t>Specjalne Ośrodki Szkolno-Wychowawcze</a:t>
            </a:r>
          </a:p>
          <a:p>
            <a:r>
              <a:rPr lang="pl-PL" sz="1800" b="1" dirty="0" smtClean="0">
                <a:solidFill>
                  <a:srgbClr val="1D649F"/>
                </a:solidFill>
              </a:rPr>
              <a:t>Ośrodek Opiekuńczo-Rehabilitacyjny w Jadownikach Mokrych</a:t>
            </a:r>
          </a:p>
          <a:p>
            <a:r>
              <a:rPr lang="pl-PL" sz="1800" b="1" dirty="0" smtClean="0">
                <a:solidFill>
                  <a:srgbClr val="1D649F"/>
                </a:solidFill>
              </a:rPr>
              <a:t>Regionalny Ośrodek Rewalidacyjno-Wychowawczy w Pogórskiej Woli</a:t>
            </a:r>
          </a:p>
          <a:p>
            <a:r>
              <a:rPr lang="pl-PL" sz="1800" b="1" dirty="0" smtClean="0">
                <a:solidFill>
                  <a:srgbClr val="1D649F"/>
                </a:solidFill>
              </a:rPr>
              <a:t>Centrum Informacji i Planowania Kariery Zawodowej</a:t>
            </a:r>
          </a:p>
          <a:p>
            <a:r>
              <a:rPr lang="pl-PL" sz="1800" b="1" dirty="0" smtClean="0">
                <a:solidFill>
                  <a:srgbClr val="1D649F"/>
                </a:solidFill>
              </a:rPr>
              <a:t>Urzędy Pracy</a:t>
            </a:r>
          </a:p>
          <a:p>
            <a:r>
              <a:rPr lang="pl-PL" sz="1800" b="1" dirty="0" smtClean="0">
                <a:solidFill>
                  <a:srgbClr val="1D649F"/>
                </a:solidFill>
              </a:rPr>
              <a:t>OHP</a:t>
            </a:r>
          </a:p>
          <a:p>
            <a:r>
              <a:rPr lang="pl-PL" sz="1800" b="1" dirty="0" smtClean="0">
                <a:solidFill>
                  <a:srgbClr val="1D649F"/>
                </a:solidFill>
              </a:rPr>
              <a:t>Placówki służby zdrowia</a:t>
            </a:r>
            <a:endParaRPr lang="pl-PL" sz="1800" b="1" dirty="0">
              <a:solidFill>
                <a:srgbClr val="1D649F"/>
              </a:solidFill>
            </a:endParaRPr>
          </a:p>
        </p:txBody>
      </p:sp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25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4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1D649F"/>
                </a:solidFill>
              </a:rPr>
              <a:t>Przedsięwzięcia realizowane w roku szkolnym 2018/2019</a:t>
            </a:r>
            <a:endParaRPr lang="pl-PL" b="1" dirty="0">
              <a:solidFill>
                <a:srgbClr val="1D649F"/>
              </a:solidFill>
            </a:endParaRPr>
          </a:p>
        </p:txBody>
      </p:sp>
      <p:sp>
        <p:nvSpPr>
          <p:cNvPr id="10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26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"/>
                    </a14:imgEffect>
                    <a14:imgEffect>
                      <a14:brightnessContrast bright="-2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46380"/>
            <a:ext cx="4752528" cy="17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91264" cy="6424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DFE8F1"/>
                </a:solidFill>
              </a:rPr>
              <a:t>Zajęcia Grup Socjoterapeutycznych</a:t>
            </a:r>
            <a:endParaRPr lang="pl-PL" dirty="0"/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838883"/>
              </p:ext>
            </p:extLst>
          </p:nvPr>
        </p:nvGraphicFramePr>
        <p:xfrm>
          <a:off x="467544" y="1124744"/>
          <a:ext cx="8361337" cy="4824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352"/>
                <a:gridCol w="6632985"/>
              </a:tblGrid>
              <a:tr h="607659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oraz Filia w Tuchowie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369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Zajęcia Socjoterapeutyczne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62354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Poprawa funkcjonowania w grupie rówieśniczej, wzmocnienie poczucia własnej wartości, poszerzenie samoświadomości oraz nabywanie kompetencji społeczno-emocjonalnych uczestników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7659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Dzieci i młodzież 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oparciu o przeprowadzone wcześniej rozpoznanie trudności i potencjału dziecka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7659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 oraz Filia w Tuchowie</a:t>
                      </a:r>
                      <a:endParaRPr lang="pl-PL" b="1" dirty="0" smtClean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9075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Od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października 2018 r.</a:t>
                      </a:r>
                      <a:endParaRPr lang="pl-PL" b="1" dirty="0" smtClean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7659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Pedagodzy,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psycholodzy pracujący </a:t>
                      </a:r>
                    </a:p>
                    <a:p>
                      <a:pPr algn="just"/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PPPP w Tarnowie oraz w Filii Tuchów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084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Zajęcia grupowe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3" descr="D:\JoannaM\Strona PPPP\Prezentacja osiągniecia 2018-2019\zas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62" y="4186760"/>
            <a:ext cx="1952625" cy="1343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D:\JoannaM\Strona PPPP\Prezentacja osiągniecia 2018-2019\uczuc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92" y="5624810"/>
            <a:ext cx="1872208" cy="794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8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27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175371"/>
              </p:ext>
            </p:extLst>
          </p:nvPr>
        </p:nvGraphicFramePr>
        <p:xfrm>
          <a:off x="467544" y="5825038"/>
          <a:ext cx="849694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6912768"/>
              </a:tblGrid>
              <a:tr h="770726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Liczba uczestników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  Uczniowie klas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I-III – 13 uczestników</a:t>
                      </a:r>
                    </a:p>
                    <a:p>
                      <a:pPr algn="just"/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 Uczniowie klas IV-VI – 8 uczestników </a:t>
                      </a:r>
                    </a:p>
                    <a:p>
                      <a:pPr algn="just"/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 Uczniowie klasy VII i Gimnazjum – 10 uczestników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244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86416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D6E3EE"/>
                </a:solidFill>
              </a:rPr>
              <a:t>Słuchawki </a:t>
            </a:r>
            <a:r>
              <a:rPr lang="pl-PL" sz="4000" b="1" dirty="0" err="1">
                <a:solidFill>
                  <a:srgbClr val="D6E3EE"/>
                </a:solidFill>
              </a:rPr>
              <a:t>Forbrain</a:t>
            </a:r>
            <a:endParaRPr lang="pl-PL" sz="4000" dirty="0"/>
          </a:p>
        </p:txBody>
      </p:sp>
      <p:graphicFrame>
        <p:nvGraphicFramePr>
          <p:cNvPr id="11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81153"/>
              </p:ext>
            </p:extLst>
          </p:nvPr>
        </p:nvGraphicFramePr>
        <p:xfrm>
          <a:off x="395536" y="946410"/>
          <a:ext cx="8496944" cy="5246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336"/>
                <a:gridCol w="6801608"/>
              </a:tblGrid>
              <a:tr h="598029"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sz="1600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w Tarnowie, Filia </a:t>
                      </a:r>
                    </a:p>
                    <a:p>
                      <a:pPr algn="just"/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w Wojniczu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9830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Poprawia funkcjonowanie słuchowo – głosowego sprzężenia zwrotnego, które w istotny sposób wpływa na nasz proces uczenia się oraz rozwój osobisty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82803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Osoby z zaburzeniami mowy: niedosłuch, </a:t>
                      </a:r>
                      <a:r>
                        <a:rPr lang="pl-PL" sz="1600" b="1" i="0" kern="1200" dirty="0" err="1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dyspraksja</a:t>
                      </a:r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dysfazja, opóźniony rozwój mowy, trudności z wymową,</a:t>
                      </a:r>
                      <a:r>
                        <a:rPr lang="pl-PL" sz="1600" b="1" i="0" kern="1200" baseline="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problemach z zapamiętywaniem </a:t>
                      </a:r>
                      <a:b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koncentracją uwagi: zaburzenia centralnego przetwarzania słuchowego, ADHD, ADD,</a:t>
                      </a:r>
                      <a:r>
                        <a:rPr lang="pl-PL" sz="1600" b="1" i="0" kern="1200" baseline="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trudnościami w nauce: dysleksja, zaburzenia pisania, czytania,</a:t>
                      </a:r>
                    </a:p>
                    <a:p>
                      <a:pPr algn="just"/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całościowymi zaburzeniach rozwojowych (Zespół Aspergera, autyzm, Zespół Downa),</a:t>
                      </a:r>
                      <a:r>
                        <a:rPr lang="pl-PL" sz="1600" b="1" i="0" kern="1200" baseline="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zaburzeniami integracji sensorycznej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8029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Powiatowa 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Poradnia Psychologiczno – Pedagogiczna </a:t>
                      </a:r>
                      <a:b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w Tarnowie, Filia w Wojniczu</a:t>
                      </a:r>
                      <a:endParaRPr lang="pl-PL" sz="1600" b="1" dirty="0" smtClean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1205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Od kwietnia 2018 r.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494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mgr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Sabina Rosołowska – </a:t>
                      </a:r>
                      <a:r>
                        <a:rPr lang="pl-PL" sz="1600" b="1" baseline="0" dirty="0" err="1" smtClean="0">
                          <a:solidFill>
                            <a:srgbClr val="1D649F"/>
                          </a:solidFill>
                        </a:rPr>
                        <a:t>Patuła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– logopeda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1205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Wsparcie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terapii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r>
                        <a:rPr lang="pl-PL" sz="16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logopedycznej, psychologicznej i pedagogicznej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65" y="3789040"/>
            <a:ext cx="1394420" cy="1861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28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04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6456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D6E3EE"/>
                </a:solidFill>
              </a:rPr>
              <a:t>Europejski Tydzień Świadomości Dysleksji</a:t>
            </a:r>
            <a:endParaRPr lang="pl-PL" sz="3600" b="1" dirty="0">
              <a:solidFill>
                <a:srgbClr val="D6E3EE"/>
              </a:solidFill>
            </a:endParaRPr>
          </a:p>
        </p:txBody>
      </p:sp>
      <p:graphicFrame>
        <p:nvGraphicFramePr>
          <p:cNvPr id="4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791285"/>
              </p:ext>
            </p:extLst>
          </p:nvPr>
        </p:nvGraphicFramePr>
        <p:xfrm>
          <a:off x="539552" y="1124744"/>
          <a:ext cx="7920880" cy="5542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076"/>
                <a:gridCol w="6253804"/>
              </a:tblGrid>
              <a:tr h="539771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Filia w Wojniczu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„Motywacja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w dysleksji – nasze mocne strony”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Propagowanie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wiedzy dotyczącej specyficznych trudności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uczeniu się oraz różnorodnych form wsparcia dla dzieci, rodziców i nauczycieli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Rodzice, uczniowie, pedagodzy szkolni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 Filia w Wojniczu</a:t>
                      </a:r>
                      <a:endParaRPr lang="pl-PL" b="1" dirty="0" smtClean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01.10.2018 r. – 07.10.2018 r.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Monika Karpińska - pedagog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Spotkanie 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z pedagogami</a:t>
                      </a:r>
                      <a:r>
                        <a:rPr lang="pl-PL" sz="1800" b="1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szkolnymi, prelekcja dla rodziców </a:t>
                      </a:r>
                      <a:br>
                        <a:rPr lang="pl-PL" sz="1800" b="1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pl-PL" sz="1800" b="1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 indywidualne konsultacje z rodzicami, zajęcia terapeutyczne z dziećmi</a:t>
                      </a:r>
                      <a:endParaRPr lang="pl-PL" sz="1800" b="1" kern="1200" dirty="0" smtClean="0">
                        <a:solidFill>
                          <a:srgbClr val="1D649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/>
                      <a:endParaRPr lang="pl-P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29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0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317032" y="5330088"/>
            <a:ext cx="5832648" cy="892688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0065B0"/>
                </a:solidFill>
              </a:rPr>
              <a:t>Siedziba</a:t>
            </a:r>
            <a:br>
              <a:rPr lang="pl-PL" sz="2400" b="1" dirty="0" smtClean="0">
                <a:solidFill>
                  <a:srgbClr val="0065B0"/>
                </a:solidFill>
              </a:rPr>
            </a:br>
            <a:r>
              <a:rPr lang="pl-PL" sz="2400" b="1" dirty="0" smtClean="0">
                <a:solidFill>
                  <a:srgbClr val="0065B0"/>
                </a:solidFill>
              </a:rPr>
              <a:t> </a:t>
            </a:r>
            <a:r>
              <a:rPr lang="pl-PL" sz="2400" b="1" dirty="0">
                <a:solidFill>
                  <a:srgbClr val="0065B0"/>
                </a:solidFill>
              </a:rPr>
              <a:t>Powiatowej Poradni </a:t>
            </a:r>
            <a:r>
              <a:rPr lang="pl-PL" sz="2400" b="1" dirty="0" smtClean="0">
                <a:solidFill>
                  <a:srgbClr val="0065B0"/>
                </a:solidFill>
              </a:rPr>
              <a:t/>
            </a:r>
            <a:br>
              <a:rPr lang="pl-PL" sz="2400" b="1" dirty="0" smtClean="0">
                <a:solidFill>
                  <a:srgbClr val="0065B0"/>
                </a:solidFill>
              </a:rPr>
            </a:br>
            <a:r>
              <a:rPr lang="pl-PL" sz="2400" b="1" dirty="0" smtClean="0">
                <a:solidFill>
                  <a:srgbClr val="0065B0"/>
                </a:solidFill>
              </a:rPr>
              <a:t>Psychologiczno-Pedagogicznej</a:t>
            </a:r>
            <a:r>
              <a:rPr lang="pl-PL" sz="2000" b="1" dirty="0">
                <a:solidFill>
                  <a:srgbClr val="0065B0"/>
                </a:solidFill>
              </a:rPr>
              <a:t/>
            </a:r>
            <a:br>
              <a:rPr lang="pl-PL" sz="2000" b="1" dirty="0">
                <a:solidFill>
                  <a:srgbClr val="0065B0"/>
                </a:solidFill>
              </a:rPr>
            </a:br>
            <a:r>
              <a:rPr lang="pl-PL" sz="2000" dirty="0" smtClean="0">
                <a:solidFill>
                  <a:srgbClr val="0065B0"/>
                </a:solidFill>
              </a:rPr>
              <a:t/>
            </a:r>
            <a:br>
              <a:rPr lang="pl-PL" sz="2000" dirty="0" smtClean="0">
                <a:solidFill>
                  <a:srgbClr val="0065B0"/>
                </a:solidFill>
              </a:rPr>
            </a:br>
            <a:endParaRPr lang="pl-PL" sz="2000" dirty="0">
              <a:solidFill>
                <a:srgbClr val="0065B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323528" y="692696"/>
            <a:ext cx="3960440" cy="42484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pl-PL" sz="1800" dirty="0" smtClean="0">
              <a:solidFill>
                <a:srgbClr val="0065B0"/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pl-PL" sz="18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pl-PL" sz="1800" dirty="0" smtClean="0">
              <a:solidFill>
                <a:srgbClr val="0065B0"/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pl-PL" sz="18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pl-PL" sz="1800" dirty="0" smtClean="0">
              <a:solidFill>
                <a:srgbClr val="0065B0"/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pl-PL" sz="1800" dirty="0" smtClean="0">
              <a:solidFill>
                <a:srgbClr val="0065B0"/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pl-PL" sz="18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pl-PL" sz="1800" dirty="0" smtClean="0">
              <a:solidFill>
                <a:srgbClr val="0065B0"/>
              </a:solidFill>
              <a:latin typeface="Bahnschrift Condensed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2000" b="1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b="1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 smtClean="0">
                <a:solidFill>
                  <a:schemeClr val="tx1"/>
                </a:solidFill>
              </a:rPr>
              <a:t>dr Renata Smoleń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 smtClean="0">
                <a:solidFill>
                  <a:srgbClr val="005696"/>
                </a:solidFill>
              </a:rPr>
              <a:t>Dyrektor Powiatowej Poradni Psychologiczno-Pedagogicznej</a:t>
            </a:r>
            <a:endParaRPr lang="pl-PL" b="1" dirty="0">
              <a:solidFill>
                <a:srgbClr val="005696"/>
              </a:solidFill>
            </a:endParaRPr>
          </a:p>
        </p:txBody>
      </p:sp>
      <p:sp>
        <p:nvSpPr>
          <p:cNvPr id="4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3822700" cy="286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966" r="-1544" b="-966"/>
          <a:stretch/>
        </p:blipFill>
        <p:spPr>
          <a:xfrm>
            <a:off x="539552" y="692696"/>
            <a:ext cx="3581400" cy="256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28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00244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D6E3EE"/>
                </a:solidFill>
              </a:rPr>
              <a:t>Ogólnopolski Tydzień Kariery</a:t>
            </a:r>
            <a:endParaRPr lang="pl-PL" sz="3600" b="1" dirty="0">
              <a:solidFill>
                <a:srgbClr val="D6E3EE"/>
              </a:solidFill>
            </a:endParaRPr>
          </a:p>
        </p:txBody>
      </p:sp>
      <p:graphicFrame>
        <p:nvGraphicFramePr>
          <p:cNvPr id="4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99957"/>
              </p:ext>
            </p:extLst>
          </p:nvPr>
        </p:nvGraphicFramePr>
        <p:xfrm>
          <a:off x="323528" y="1052736"/>
          <a:ext cx="8496944" cy="564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6912768"/>
              </a:tblGrid>
              <a:tr h="622552"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sz="1600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sz="1600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sz="1600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600" baseline="0" dirty="0" smtClean="0">
                          <a:solidFill>
                            <a:srgbClr val="1D649F"/>
                          </a:solidFill>
                        </a:rPr>
                        <a:t>w Tarnowie, </a:t>
                      </a:r>
                      <a:r>
                        <a:rPr lang="pl-PL" sz="1600" b="1" i="0" u="none" strike="noStrike" baseline="0" dirty="0" smtClean="0">
                          <a:solidFill>
                            <a:srgbClr val="1D649F"/>
                          </a:solidFill>
                        </a:rPr>
                        <a:t>Filia w Żabnie, Filia w Tuchowie, Filia w Wojniczu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355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Ogólnopolski Tydzień Kariery 2018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255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Ułatwienie podjęcia decyzji edukacyjnej i zawodowej, określenie własnych predyspozycji psychofizycznych i preferencji zawodowych oraz poznanie swoich mocnych stron, zapoznanie ze ścieżkami kształcenia prowadzącymi do zdobycia wymarzonego zawodu, poznanie tzw. Zawodów z przyszłością </a:t>
                      </a:r>
                      <a:br>
                        <a:rPr lang="pl-PL" sz="16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a także wymagań psychofizycznych zawodów i porównanie ich z własnymi możliwościami</a:t>
                      </a:r>
                      <a:endParaRPr lang="pl-PL" sz="14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0016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Uczniowie klas V, VI, VIII  szkoły podstawowej i klasy III gimnazjum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Liczba uczestników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177 uczniów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63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Szkoła Podstawowa i Gimnazjum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w: Pleśnej, Wietrzychowicach, Kąśnej Dolnej, Ciężkowicach i Olszynach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22-26.10.2019r.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9496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Doradcy zawodowi pracujący w Powiatowej Poradni Psychologiczno- Pedagogicznej w Tarnowie </a:t>
                      </a:r>
                      <a:endParaRPr lang="pl-PL" sz="14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5096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Grupowe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zajęcia warsztatowe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30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97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790922"/>
              </p:ext>
            </p:extLst>
          </p:nvPr>
        </p:nvGraphicFramePr>
        <p:xfrm>
          <a:off x="467544" y="1196752"/>
          <a:ext cx="7920880" cy="579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6336704"/>
              </a:tblGrid>
              <a:tr h="622552"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sz="1600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sz="1600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sz="1600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600" baseline="0" dirty="0" smtClean="0">
                          <a:solidFill>
                            <a:srgbClr val="1D649F"/>
                          </a:solidFill>
                        </a:rPr>
                        <a:t>w Tarnowie Filia w Żabnie </a:t>
                      </a:r>
                      <a:endParaRPr lang="pl-PL" sz="1600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9576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„Logopedyczne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ABC – Razem zadbajmy o mowę najmłodszego dziecka” - „Czy dobrze słyszy”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255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Znaczenie badania słuchu w procesie diagnostycznym, współpraca </a:t>
                      </a:r>
                      <a:b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z rodzicami na drodze do właściwej diagnozy i terapii, wpływ zaburzeń percepcji słuchowej na zachowania dziecka oraz praktyczne zastosowanie wiedzy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255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Nauczyciele, wychowawcy, terapeuci mowy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, pedagodzy </a:t>
                      </a:r>
                      <a:b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i psycholodzy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255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Liczba uczestników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44 osoby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63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Centrum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Kulturalno-Oświatowo-Sportowe w Łęgu Tarnowskim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30.10.2018 r.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9496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mgr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Magdalena Jabłońska, mgr Sabina Rosołowska-Patuła, Agnieszka Lasota-Wojnicka, mgr Renata Spinda, mgr Anna Drozdowska-Flak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9360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Spotkanie </a:t>
                      </a:r>
                      <a:r>
                        <a:rPr lang="pl-PL" sz="16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informacyjno-konsultacyjne w ramach sieci współpracy </a:t>
                      </a:r>
                      <a:br>
                        <a:rPr lang="pl-PL" sz="16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pl-PL" sz="16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 samokształcenia </a:t>
                      </a:r>
                      <a:endParaRPr lang="pl-PL" sz="1600" b="1" kern="1200" dirty="0" smtClean="0">
                        <a:solidFill>
                          <a:srgbClr val="1D649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/>
                      <a:endParaRPr lang="pl-PL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80120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D6E3EE"/>
                </a:solidFill>
              </a:rPr>
              <a:t>„Logopedyczne </a:t>
            </a:r>
            <a:r>
              <a:rPr lang="pl-PL" sz="3200" b="1" dirty="0">
                <a:solidFill>
                  <a:srgbClr val="D6E3EE"/>
                </a:solidFill>
              </a:rPr>
              <a:t>ABC – Razem zadbajmy </a:t>
            </a:r>
            <a:r>
              <a:rPr lang="pl-PL" sz="3200" b="1" dirty="0" smtClean="0">
                <a:solidFill>
                  <a:srgbClr val="D6E3EE"/>
                </a:solidFill>
              </a:rPr>
              <a:t/>
            </a:r>
            <a:br>
              <a:rPr lang="pl-PL" sz="3200" b="1" dirty="0" smtClean="0">
                <a:solidFill>
                  <a:srgbClr val="D6E3EE"/>
                </a:solidFill>
              </a:rPr>
            </a:br>
            <a:r>
              <a:rPr lang="pl-PL" sz="3200" b="1" dirty="0" smtClean="0">
                <a:solidFill>
                  <a:srgbClr val="D6E3EE"/>
                </a:solidFill>
              </a:rPr>
              <a:t>o </a:t>
            </a:r>
            <a:r>
              <a:rPr lang="pl-PL" sz="3200" b="1" dirty="0">
                <a:solidFill>
                  <a:srgbClr val="D6E3EE"/>
                </a:solidFill>
              </a:rPr>
              <a:t>mowę najmłodszego dziecka”</a:t>
            </a:r>
            <a:r>
              <a:rPr lang="pl-PL" sz="3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dirty="0"/>
          </a:p>
        </p:txBody>
      </p:sp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31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94721"/>
            <a:ext cx="4330300" cy="2424359"/>
          </a:xfrm>
          <a:prstGeom prst="rect">
            <a:avLst/>
          </a:prstGeom>
          <a:ln w="190500" cap="sq">
            <a:solidFill>
              <a:srgbClr val="D6E3EE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3203426"/>
            <a:ext cx="2411741" cy="3215654"/>
          </a:xfrm>
          <a:prstGeom prst="rect">
            <a:avLst/>
          </a:prstGeom>
          <a:ln w="190500" cap="sq">
            <a:solidFill>
              <a:srgbClr val="D6E3EE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0961"/>
            <a:ext cx="2041081" cy="3384378"/>
          </a:xfrm>
          <a:prstGeom prst="rect">
            <a:avLst/>
          </a:prstGeom>
          <a:ln w="190500" cap="sq">
            <a:solidFill>
              <a:srgbClr val="D6E3EE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6672"/>
            <a:ext cx="4248472" cy="2413451"/>
          </a:xfrm>
          <a:prstGeom prst="rect">
            <a:avLst/>
          </a:prstGeom>
          <a:ln w="190500" cap="sq">
            <a:solidFill>
              <a:srgbClr val="DFE8F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32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38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FE8F1"/>
                </a:solidFill>
              </a:rPr>
              <a:t>Kreatywna Logopedia</a:t>
            </a:r>
            <a:endParaRPr lang="pl-PL" sz="4000" b="1" dirty="0">
              <a:solidFill>
                <a:srgbClr val="DFE8F1"/>
              </a:solidFill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06299"/>
              </p:ext>
            </p:extLst>
          </p:nvPr>
        </p:nvGraphicFramePr>
        <p:xfrm>
          <a:off x="467544" y="1149720"/>
          <a:ext cx="7920880" cy="5589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649"/>
                <a:gridCol w="6197231"/>
              </a:tblGrid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-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 Filia w Wojniczu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7072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Regulatory MFS w terapii logopedycznej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Szkolenie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z zakresu wad zgryzu i funkcji prymarnych tj. </a:t>
                      </a:r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oddychanie, połykanie, pozycja spoczynkowa języka i ich wpływ na zgryz oraz zapoznanie z regulatorami MFS stosowanymi zarówno w pracy ortodontycznej, jak </a:t>
                      </a:r>
                      <a:b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logopedycznej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Terapeutki ze szkół podstawowych i przedszkoli gminy Wojnicz i Zakliczyn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Powiatowa Poradnia Psychologiczno-Pedagogiczna, Filia </a:t>
                      </a:r>
                      <a:b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Wojniczu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15.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11.2018 r.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 Sabina Rosołowska-Patuła,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Magdalena </a:t>
                      </a:r>
                      <a:r>
                        <a:rPr lang="pl-PL" b="1" baseline="0" dirty="0" err="1" smtClean="0">
                          <a:solidFill>
                            <a:srgbClr val="1D649F"/>
                          </a:solidFill>
                        </a:rPr>
                        <a:t>Trendota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-Centrum Terapii i Edukacji „ Z Pasją”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71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Szkolenie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33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30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49" y="692696"/>
            <a:ext cx="3767596" cy="282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Obraz 6" descr="C:\Users\oem\Downloads\IMG_20181115_1105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33056"/>
            <a:ext cx="273630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C:\Users\oem\Downloads\IMG_20181115_1120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41150"/>
            <a:ext cx="2766823" cy="208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34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1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D6E3EE"/>
                </a:solidFill>
              </a:rPr>
              <a:t>Terapia EEG BIOFEEDBACK</a:t>
            </a: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026793"/>
              </p:ext>
            </p:extLst>
          </p:nvPr>
        </p:nvGraphicFramePr>
        <p:xfrm>
          <a:off x="251520" y="1124744"/>
          <a:ext cx="8640960" cy="3341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249"/>
                <a:gridCol w="6400711"/>
              </a:tblGrid>
              <a:tr h="648072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-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5132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Pozytywna, korzystna dla zdrowia regulacja fal mózgu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426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Dzieci i młodzież posiadające stosowne wskazania medyczne</a:t>
                      </a:r>
                    </a:p>
                    <a:p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i psychologiczne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11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-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896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dr Renata Smoleń,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mgr Edyta Karasiewicz-Mróz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9667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 zajęć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Zajęcia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indywidualne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-10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11724"/>
            <a:ext cx="4103489" cy="2234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35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28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105856"/>
            <a:ext cx="8147248" cy="1002440"/>
          </a:xfrm>
        </p:spPr>
        <p:txBody>
          <a:bodyPr/>
          <a:lstStyle/>
          <a:p>
            <a:r>
              <a:rPr lang="pl-PL" b="1" dirty="0">
                <a:solidFill>
                  <a:srgbClr val="DFE8F1"/>
                </a:solidFill>
              </a:rPr>
              <a:t>Test MOXO</a:t>
            </a:r>
            <a:endParaRPr lang="pl-PL" dirty="0"/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726339"/>
              </p:ext>
            </p:extLst>
          </p:nvPr>
        </p:nvGraphicFramePr>
        <p:xfrm>
          <a:off x="343819" y="1227787"/>
          <a:ext cx="7899076" cy="5191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121"/>
                <a:gridCol w="6317955"/>
              </a:tblGrid>
              <a:tr h="56807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w Tarnowie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8542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Test MOXO - </a:t>
                      </a:r>
                      <a:r>
                        <a:rPr lang="pl-PL" sz="16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diagnozy zaburzeń uwagi i nadruchliwości </a:t>
                      </a:r>
                      <a:br>
                        <a:rPr lang="pl-PL" sz="16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 tym ADHD)</a:t>
                      </a:r>
                      <a:r>
                        <a:rPr lang="pl-PL" sz="16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03674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 jest obiektywnym i wiarygodnym narzędziem wspierającym diagnozę ADHD. Sprawdza rzeczywiste reakcje badanego, następnie odnosi je do norm i wylicza wyniki dla każdego</a:t>
                      </a:r>
                      <a:b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podstawowych objawów ADHD czyli: zaburzeń uwagi, czasu reakcji, impulsywności, nadaktywności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9504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Dwie grupy wiekowe 7-12 lat oraz 13-60 lat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w Tarnowie</a:t>
                      </a:r>
                      <a:endParaRPr lang="pl-PL" sz="1600" b="1" dirty="0" smtClean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261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Od stycznia 2019 r.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4108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Przeszkoleni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p</a:t>
                      </a:r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sycholodzy,</a:t>
                      </a: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 pedagodzy, logopedzi pracujący </a:t>
                      </a:r>
                      <a:b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600" b="1" baseline="0" dirty="0" smtClean="0">
                          <a:solidFill>
                            <a:srgbClr val="1D649F"/>
                          </a:solidFill>
                        </a:rPr>
                        <a:t>w  PPPP w Tarnowie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2450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600" b="1" dirty="0" smtClean="0">
                          <a:solidFill>
                            <a:srgbClr val="1D649F"/>
                          </a:solidFill>
                        </a:rPr>
                        <a:t>Badanie diagnostyczne </a:t>
                      </a:r>
                      <a:endParaRPr lang="pl-PL" sz="16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D:\WPB\STRONA PPPP\Rok 2018_2019\MOXO\Moxo 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2" y="260648"/>
            <a:ext cx="2426468" cy="811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36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792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08012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D6E3EE"/>
                </a:solidFill>
              </a:rPr>
              <a:t/>
            </a:r>
            <a:br>
              <a:rPr lang="pl-PL" sz="3600" b="1" dirty="0" smtClean="0">
                <a:solidFill>
                  <a:srgbClr val="D6E3EE"/>
                </a:solidFill>
              </a:rPr>
            </a:br>
            <a:r>
              <a:rPr lang="pl-PL" sz="3600" b="1" dirty="0" smtClean="0">
                <a:solidFill>
                  <a:srgbClr val="D6E3EE"/>
                </a:solidFill>
              </a:rPr>
              <a:t>Wczesne wspomaganie rozwoju dziecka</a:t>
            </a:r>
            <a:br>
              <a:rPr lang="pl-PL" sz="3600" b="1" dirty="0" smtClean="0">
                <a:solidFill>
                  <a:srgbClr val="D6E3EE"/>
                </a:solidFill>
              </a:rPr>
            </a:br>
            <a:endParaRPr lang="pl-PL" sz="3600" b="1" dirty="0">
              <a:solidFill>
                <a:srgbClr val="D6E3EE"/>
              </a:solidFill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313417"/>
              </p:ext>
            </p:extLst>
          </p:nvPr>
        </p:nvGraphicFramePr>
        <p:xfrm>
          <a:off x="323528" y="1052736"/>
          <a:ext cx="8405439" cy="518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9835"/>
                <a:gridCol w="6545604"/>
              </a:tblGrid>
              <a:tr h="697374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i</a:t>
                      </a: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 Filia w Wojniczu 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8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Wczesne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wspomaganie rozwoju dzieci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9911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Kompleksowe wsparcie terapeutyczne dzieci i ich rodzin 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877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Dzieci posiadające opinię o potrzebie wczesnego wspomagania rozwoju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877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 i Filia w Wojniczu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877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Liczba uczestników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10 dzieci w PPPP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w Tarnowie </a:t>
                      </a:r>
                    </a:p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10 dzieci w Filii w Wojniczu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74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 03.09.2019 r.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– 31.08.2019 r.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877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 Beata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Gil, mgr Małgorzata Piotrowska,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Monika Karpińska, mgr Sabina Rosołowska – </a:t>
                      </a:r>
                      <a:r>
                        <a:rPr lang="pl-PL" b="1" baseline="0" dirty="0" err="1" smtClean="0">
                          <a:solidFill>
                            <a:srgbClr val="1D649F"/>
                          </a:solidFill>
                        </a:rPr>
                        <a:t>Patuła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, mgr Anna Bomba 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11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 zajęć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Zajęcia specjalistów z dziećmi, porady i konsultacje z rodzicami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11" y="3891111"/>
            <a:ext cx="2256656" cy="136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37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51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55576" y="1772816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1D649F"/>
                </a:solidFill>
              </a:rPr>
              <a:t>Powiatowa Poradnia Psychologiczno-Pedagogiczna w Tarnowie</a:t>
            </a:r>
            <a:br>
              <a:rPr lang="pl-PL" sz="2800" b="1" dirty="0">
                <a:solidFill>
                  <a:srgbClr val="1D649F"/>
                </a:solidFill>
              </a:rPr>
            </a:br>
            <a:r>
              <a:rPr lang="pl-PL" sz="2800" b="1" dirty="0">
                <a:solidFill>
                  <a:srgbClr val="1D649F"/>
                </a:solidFill>
              </a:rPr>
              <a:t> wiodącym ośrodkiem </a:t>
            </a:r>
            <a:r>
              <a:rPr lang="pl-PL" sz="2800" b="1" dirty="0" err="1">
                <a:solidFill>
                  <a:srgbClr val="1D649F"/>
                </a:solidFill>
              </a:rPr>
              <a:t>koordynacyjno</a:t>
            </a:r>
            <a:r>
              <a:rPr lang="pl-PL" sz="2800" b="1" dirty="0">
                <a:solidFill>
                  <a:srgbClr val="1D649F"/>
                </a:solidFill>
              </a:rPr>
              <a:t> – </a:t>
            </a:r>
            <a:r>
              <a:rPr lang="pl-PL" sz="2800" b="1" dirty="0" err="1">
                <a:solidFill>
                  <a:srgbClr val="1D649F"/>
                </a:solidFill>
              </a:rPr>
              <a:t>rehabilitacyjno</a:t>
            </a:r>
            <a:r>
              <a:rPr lang="pl-PL" sz="2800" b="1" dirty="0">
                <a:solidFill>
                  <a:srgbClr val="1D649F"/>
                </a:solidFill>
              </a:rPr>
              <a:t> – opiekuńczym na terenie powiatu tarnowskiego</a:t>
            </a:r>
          </a:p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338328"/>
            <a:ext cx="8147248" cy="1074448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FE8F1"/>
                </a:solidFill>
              </a:rPr>
              <a:t>Program za Życiem </a:t>
            </a:r>
            <a:endParaRPr lang="pl-PL" sz="4000" b="1" dirty="0">
              <a:solidFill>
                <a:srgbClr val="DFE8F1"/>
              </a:solidFill>
            </a:endParaRPr>
          </a:p>
        </p:txBody>
      </p:sp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38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86742"/>
            <a:ext cx="5366485" cy="156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815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71759"/>
            <a:ext cx="1951933" cy="131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244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DFE8F1"/>
                </a:solidFill>
              </a:rPr>
              <a:t>Ferie z Poradnią – Filia w Tuchowie </a:t>
            </a:r>
            <a:endParaRPr lang="pl-PL" sz="3600" b="1" dirty="0">
              <a:solidFill>
                <a:srgbClr val="DFE8F1"/>
              </a:solidFill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175276"/>
              </p:ext>
            </p:extLst>
          </p:nvPr>
        </p:nvGraphicFramePr>
        <p:xfrm>
          <a:off x="467544" y="1152970"/>
          <a:ext cx="8208912" cy="5538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328"/>
                <a:gridCol w="6422584"/>
              </a:tblGrid>
              <a:tr h="560619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Filia w Tuchowie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814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Ferie z Poradnią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w Filii w Tuchowie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0885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Rozwijanie kompetencji językowych,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wzbogacanie zasobu leksykalnego i doskonalenie motoryki artykulacyjnej, usprawnianie procesów psychomotorycznych istotnych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opanowaniu umiejętności czytania i pisania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619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Dzieci w wieku przedszkolnym i wczesnoszkolnym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619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Tarnowie,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Filia w Tuchowie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2763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Ferie zimowe 14.01.2019r. – 27.01.2019 r.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162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Logopedzi,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pedagodzy i psycholodzy pracujący w Filii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Tuchowie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4198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Warsztaty tematyczne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39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246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65B0"/>
                </a:solidFill>
              </a:rPr>
              <a:t>Filia w Tuchowie </a:t>
            </a:r>
            <a:endParaRPr lang="pl-PL" sz="3200" b="1" dirty="0">
              <a:solidFill>
                <a:srgbClr val="0065B0"/>
              </a:solidFill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D6E3EE"/>
                </a:solidFill>
              </a:rPr>
              <a:t>Filie Powiatowej Poradni Psychologiczno-Pedagogicznej</a:t>
            </a:r>
            <a:endParaRPr lang="pl-PL" sz="3600" b="1" dirty="0">
              <a:solidFill>
                <a:srgbClr val="D6E3EE"/>
              </a:solidFill>
            </a:endParaRP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4294967295"/>
          </p:nvPr>
        </p:nvSpPr>
        <p:spPr>
          <a:xfrm>
            <a:off x="827584" y="3789040"/>
            <a:ext cx="3816424" cy="639762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65B0"/>
                </a:solidFill>
              </a:rPr>
              <a:t>Filia w Wojniczu </a:t>
            </a:r>
            <a:endParaRPr lang="pl-PL" sz="3200" b="1" dirty="0">
              <a:solidFill>
                <a:srgbClr val="0065B0"/>
              </a:solidFill>
            </a:endParaRPr>
          </a:p>
        </p:txBody>
      </p:sp>
      <p:sp>
        <p:nvSpPr>
          <p:cNvPr id="12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Symbol zastępczy tekstu 8"/>
          <p:cNvSpPr txBox="1">
            <a:spLocks/>
          </p:cNvSpPr>
          <p:nvPr/>
        </p:nvSpPr>
        <p:spPr>
          <a:xfrm>
            <a:off x="899592" y="4869160"/>
            <a:ext cx="3101975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b="1" dirty="0" smtClean="0">
                <a:solidFill>
                  <a:srgbClr val="0065B0"/>
                </a:solidFill>
              </a:rPr>
              <a:t>Filia w Żabnie </a:t>
            </a:r>
            <a:endParaRPr lang="pl-PL" sz="3200" b="1" dirty="0">
              <a:solidFill>
                <a:srgbClr val="0065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11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WPB\STRONA PPPP\Rok 2018_2019\Filia Tuchów\Ferie2019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9775"/>
            <a:ext cx="2358008" cy="3087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D:\WPB\STRONA PPPP\Rok 2018_2019\Filia Tuchów\Ferie2019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7652"/>
            <a:ext cx="2358008" cy="3144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D:\WPB\STRONA PPPP\Rok 2018_2019\Filia Tuchów\Ferie2019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7485" y="886134"/>
            <a:ext cx="3147019" cy="2058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7_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28" y="341739"/>
            <a:ext cx="2396577" cy="3095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6_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22" y="3652940"/>
            <a:ext cx="2267744" cy="3023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1" name="Picture 9" descr="13_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28" y="3527652"/>
            <a:ext cx="2396577" cy="3148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Symbol zastępczy numeru slajdu 3"/>
          <p:cNvSpPr txBox="1">
            <a:spLocks/>
          </p:cNvSpPr>
          <p:nvPr/>
        </p:nvSpPr>
        <p:spPr>
          <a:xfrm>
            <a:off x="7982174" y="638132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40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16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1008112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Ferie z Poradnią – Filia w Żabnie</a:t>
            </a:r>
            <a:endParaRPr lang="pl-PL" sz="3600" b="1" dirty="0"/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417358"/>
              </p:ext>
            </p:extLst>
          </p:nvPr>
        </p:nvGraphicFramePr>
        <p:xfrm>
          <a:off x="467544" y="1363701"/>
          <a:ext cx="7920880" cy="5227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649"/>
                <a:gridCol w="6197231"/>
              </a:tblGrid>
              <a:tr h="560619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Filia w </a:t>
                      </a: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Żabnie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9115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 daleka od komputera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0885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Organizowanie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zabaw jako form konkurencyjnych względem komputera i telewizora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6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Dzieci z trudnościami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artykulacyjnymi i komunikacyjnymi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6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Tarnowie,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Filia w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Żabnie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2763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Ferie zimowe 14.01.2019 r. – 27.01.2019 r.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162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 Anna Drozdowska-Flak,</a:t>
                      </a:r>
                      <a:endParaRPr lang="pl-PL" b="1" baseline="0" dirty="0" smtClean="0">
                        <a:solidFill>
                          <a:srgbClr val="1D649F"/>
                        </a:solidFill>
                      </a:endParaRPr>
                    </a:p>
                    <a:p>
                      <a:pPr algn="l"/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mgr Renata Spinda, mgr Katarzyna Zych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4198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Zajęcia grupowe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Obraz 5" descr="Znalezione obrazy dla zapytania snowmen clipar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6537" y="4437112"/>
            <a:ext cx="1807463" cy="180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41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37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39" y="476672"/>
            <a:ext cx="4530338" cy="2769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33" y="3717032"/>
            <a:ext cx="3672408" cy="276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9" y="3745402"/>
            <a:ext cx="363957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E8F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8100392" y="629914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42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62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5510" y="116632"/>
            <a:ext cx="8197577" cy="108012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DFE8F1"/>
                </a:solidFill>
              </a:rPr>
              <a:t>Profilaktyka rozwoju mowy</a:t>
            </a:r>
            <a:endParaRPr lang="pl-PL" sz="3600" b="1" dirty="0">
              <a:solidFill>
                <a:srgbClr val="DFE8F1"/>
              </a:solidFill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716524"/>
              </p:ext>
            </p:extLst>
          </p:nvPr>
        </p:nvGraphicFramePr>
        <p:xfrm>
          <a:off x="354175" y="1052736"/>
          <a:ext cx="8208912" cy="5900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328"/>
                <a:gridCol w="6422584"/>
              </a:tblGrid>
              <a:tr h="556636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Filia w </a:t>
                      </a: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Żabnie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Profilaktyka rozwoju mowy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956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Zwrócenie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uwagi na właściwą profilaktykę w zakresie prawidłowego rozwoju dziecka jak i zapoznanie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z odpowiednimi formami stymulacji rozwoju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4827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Rodzice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4827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Liczba uczestników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4 rodziców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4827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 Poradnia Psychologiczno-Pedagogiczna, </a:t>
                      </a:r>
                    </a:p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Filia w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Żabnie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1012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23.01.2019 r.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6698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Katarzyna Zych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389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Warsztaty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43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83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8121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04197"/>
            <a:ext cx="3715997" cy="278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646474" cy="2606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82882"/>
            <a:ext cx="381642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ymbol zastępczy numeru slajdu 3"/>
          <p:cNvSpPr txBox="1">
            <a:spLocks/>
          </p:cNvSpPr>
          <p:nvPr/>
        </p:nvSpPr>
        <p:spPr>
          <a:xfrm>
            <a:off x="7997601" y="6391194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44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99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07444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D6E3EE"/>
                </a:solidFill>
              </a:rPr>
              <a:t>„Logopedyczne ABC – Razem zadbajmy o mowę najmłodszego dziecka” </a:t>
            </a:r>
            <a:endParaRPr lang="pl-PL" sz="2800" b="1" dirty="0">
              <a:solidFill>
                <a:srgbClr val="D6E3EE"/>
              </a:solidFill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395599"/>
              </p:ext>
            </p:extLst>
          </p:nvPr>
        </p:nvGraphicFramePr>
        <p:xfrm>
          <a:off x="395536" y="1196752"/>
          <a:ext cx="8424936" cy="5890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6840760"/>
              </a:tblGrid>
              <a:tr h="560619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sz="1800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sz="1800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sz="1800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800" baseline="0" dirty="0" smtClean="0">
                          <a:solidFill>
                            <a:srgbClr val="1D649F"/>
                          </a:solidFill>
                        </a:rPr>
                        <a:t>w Tarnowie Filia w Żabnie </a:t>
                      </a:r>
                      <a:endParaRPr lang="pl-PL" sz="1800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0885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„Logopedyczne</a:t>
                      </a:r>
                      <a:r>
                        <a:rPr lang="pl-PL" sz="1800" b="1" baseline="0" dirty="0" smtClean="0">
                          <a:solidFill>
                            <a:srgbClr val="1D649F"/>
                          </a:solidFill>
                        </a:rPr>
                        <a:t> ABC – </a:t>
                      </a:r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Zaburzenia percepcji słuchowej oraz przetwarzania słuchowego i ich wpływ na rozwój mowy </a:t>
                      </a:r>
                      <a:br>
                        <a:rPr lang="pl-PL" sz="1800" b="1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i języka dziecka”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0885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Poszerzenie wiedzy w zakresie obserwacji, diagnostyki</a:t>
                      </a:r>
                      <a:r>
                        <a:rPr lang="pl-PL" sz="1800" b="1" baseline="0" dirty="0" smtClean="0">
                          <a:solidFill>
                            <a:srgbClr val="1D649F"/>
                          </a:solidFill>
                        </a:rPr>
                        <a:t> i terapii dzieci z zaburzeniami słuchu w tym dzieci z zaburzeniami przetwarzania słuchowego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40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Terapeuci pracujący na terenie gmin Żabno i Wietrzychowice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619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Liczba uczestników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29 osób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637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Centrum Kulturalno-Oświatowo-Sportowe KOS w Łęgu Tarnowskim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2763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28.03.2019 r.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162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mgr Katarzyna Zych, mgr Bożena </a:t>
                      </a:r>
                      <a:r>
                        <a:rPr lang="pl-PL" sz="1800" b="1" kern="1200" dirty="0" err="1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Senkowska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1" kern="1200" baseline="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mgr Ilona </a:t>
                      </a:r>
                      <a:r>
                        <a:rPr lang="pl-PL" sz="1800" b="1" kern="1200" dirty="0" err="1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Okruta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9662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Spotkanie informacyjno-konsultacyjne w ramach sieci</a:t>
                      </a:r>
                      <a:r>
                        <a:rPr lang="pl-PL" sz="1800" b="1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współpracy </a:t>
                      </a:r>
                      <a:b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 samokształcenia </a:t>
                      </a:r>
                      <a:endParaRPr lang="pl-PL" sz="1800" b="1" kern="1200" dirty="0" smtClean="0">
                        <a:solidFill>
                          <a:srgbClr val="1D649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/>
                      <a:endParaRPr lang="pl-P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40719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45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70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09766"/>
            <a:ext cx="4048818" cy="2277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5" y="1412776"/>
            <a:ext cx="2025225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35" y="1412776"/>
            <a:ext cx="2030740" cy="361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46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30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152128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D6E3EE"/>
                </a:solidFill>
              </a:rPr>
              <a:t>Konferencja – „Pomoc dziecku krzywdzonemu”</a:t>
            </a:r>
            <a:endParaRPr lang="pl-PL" sz="3200" b="1" dirty="0">
              <a:solidFill>
                <a:srgbClr val="D6E3EE"/>
              </a:solidFill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788985"/>
              </p:ext>
            </p:extLst>
          </p:nvPr>
        </p:nvGraphicFramePr>
        <p:xfrm>
          <a:off x="395536" y="1340768"/>
          <a:ext cx="8136904" cy="5077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328"/>
                <a:gridCol w="6350576"/>
              </a:tblGrid>
              <a:tr h="432048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Powiatowe Centrum Pomocy  Rodzinie w Tarnowie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„Różne oblicza przemocy wobec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dziecka”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Omówienie</a:t>
                      </a:r>
                      <a:r>
                        <a:rPr lang="pl-PL" sz="1800" b="1" i="0" kern="1200" baseline="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różnych aspektów występowania przemocy wobec dzieci</a:t>
                      </a:r>
                      <a:r>
                        <a:rPr lang="pl-PL" sz="1800" b="1" i="0" kern="1200" baseline="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oraz </a:t>
                      </a:r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konieczności współdziałania wszystkich instytucji m.in. oświatowych, pomocy społecznej, Policji oraz organizacji </a:t>
                      </a:r>
                      <a:b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1" i="0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celu identyfikowania i przeciwdziałania przemocy wobec dzieci</a:t>
                      </a:r>
                      <a:endParaRPr lang="pl-PL" b="1" dirty="0" smtClean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6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Pracownicy samorządowi,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nauczyciele, wychowawcy, pracownicy socjalni i przedstawiciele organizacji społecznych działających na rzecz dobra dzieci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872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Szpichlerz Dworski w Ryglicach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2763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04.04.2019  r.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162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Agnieszka Szymańska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376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Prelekcja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47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003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8" y="395764"/>
            <a:ext cx="3609450" cy="2186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467544" y="2636912"/>
            <a:ext cx="3693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i="1" dirty="0" smtClean="0"/>
              <a:t>Źródło: httpryglice.plnewskonferencja-pomoc-dziecku-krzywdzonemu.html</a:t>
            </a:r>
            <a:endParaRPr lang="pl-PL" sz="1050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99" y="419750"/>
            <a:ext cx="3083471" cy="2217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5052442" y="2693203"/>
            <a:ext cx="3693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i="1" dirty="0" smtClean="0"/>
              <a:t>Źródło: httpryglice.plnewskonferencja-pomoc-dziecku-krzywdzonemu.html</a:t>
            </a:r>
            <a:endParaRPr lang="pl-PL" sz="1050" i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6" y="3251888"/>
            <a:ext cx="3589362" cy="2622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587102" y="5907124"/>
            <a:ext cx="3693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i="1" dirty="0" smtClean="0"/>
              <a:t>Źródło: httpryglice.plnewskonferencja-pomoc-dziecku-krzywdzonemu.html</a:t>
            </a:r>
            <a:endParaRPr lang="pl-PL" sz="1050" i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83" y="3410830"/>
            <a:ext cx="3864965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4685308" y="5748182"/>
            <a:ext cx="3693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i="1" dirty="0" smtClean="0"/>
              <a:t>Źródło: httpryglice.plnewskonferencja-pomoc-dziecku-krzywdzonemu.html</a:t>
            </a:r>
            <a:endParaRPr lang="pl-PL" sz="1050" i="1" dirty="0"/>
          </a:p>
        </p:txBody>
      </p:sp>
      <p:sp>
        <p:nvSpPr>
          <p:cNvPr id="13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48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08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79753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6E3EE"/>
                </a:solidFill>
              </a:rPr>
              <a:t>Sala doświadczania świata </a:t>
            </a:r>
            <a:endParaRPr lang="pl-PL" sz="4000" b="1" dirty="0">
              <a:solidFill>
                <a:srgbClr val="D6E3EE"/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755576" y="1484784"/>
            <a:ext cx="7848872" cy="3551734"/>
          </a:xfrm>
        </p:spPr>
        <p:txBody>
          <a:bodyPr>
            <a:normAutofit/>
          </a:bodyPr>
          <a:lstStyle/>
          <a:p>
            <a:pPr algn="just"/>
            <a:endParaRPr lang="pl-PL" b="1" dirty="0" smtClean="0">
              <a:solidFill>
                <a:srgbClr val="1D649F"/>
              </a:solidFill>
            </a:endParaRPr>
          </a:p>
          <a:p>
            <a:pPr algn="just"/>
            <a:r>
              <a:rPr lang="pl-PL" b="1" dirty="0" smtClean="0">
                <a:solidFill>
                  <a:srgbClr val="1D649F"/>
                </a:solidFill>
              </a:rPr>
              <a:t>22 stycznia 2019 r. odbyło się uroczyste otwarcie Sali doświadczania świata w Powiatowej Poradni Psychologiczno-Pedagogicznej</a:t>
            </a:r>
          </a:p>
          <a:p>
            <a:pPr algn="just"/>
            <a:r>
              <a:rPr lang="pl-PL" b="1" dirty="0" smtClean="0">
                <a:solidFill>
                  <a:srgbClr val="1D649F"/>
                </a:solidFill>
              </a:rPr>
              <a:t>Sala, dzięki specjalnym urządzeniom i symulatorom ma służyć realizacji zajęć terapeutycznych, głównie dzieci w ramach wczesnego wspomagania rozwoju.</a:t>
            </a:r>
          </a:p>
          <a:p>
            <a:pPr algn="just"/>
            <a:r>
              <a:rPr lang="pl-PL" b="1" dirty="0" smtClean="0">
                <a:solidFill>
                  <a:srgbClr val="1D649F"/>
                </a:solidFill>
              </a:rPr>
              <a:t> </a:t>
            </a:r>
            <a:endParaRPr lang="pl-PL" b="1" dirty="0">
              <a:solidFill>
                <a:srgbClr val="1D649F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"/>
          </p:nvPr>
        </p:nvSpPr>
        <p:spPr>
          <a:xfrm>
            <a:off x="1004720" y="3573016"/>
            <a:ext cx="3711296" cy="273630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2200" b="1" dirty="0">
                <a:solidFill>
                  <a:srgbClr val="1D649F"/>
                </a:solidFill>
              </a:rPr>
              <a:t>Najmłodsi wymagający terapii mają szansę odbierania </a:t>
            </a:r>
            <a:r>
              <a:rPr lang="pl-PL" sz="2200" b="1" dirty="0" smtClean="0">
                <a:solidFill>
                  <a:srgbClr val="1D649F"/>
                </a:solidFill>
              </a:rPr>
              <a:t>nowych bodźców </a:t>
            </a:r>
            <a:r>
              <a:rPr lang="pl-PL" sz="2200" b="1" dirty="0">
                <a:solidFill>
                  <a:srgbClr val="1D649F"/>
                </a:solidFill>
              </a:rPr>
              <a:t>i </a:t>
            </a:r>
            <a:r>
              <a:rPr lang="pl-PL" sz="2200" b="1" dirty="0" smtClean="0">
                <a:solidFill>
                  <a:srgbClr val="1D649F"/>
                </a:solidFill>
              </a:rPr>
              <a:t>wzbogacania doświadczeń</a:t>
            </a:r>
            <a:r>
              <a:rPr lang="pl-PL" sz="2200" b="1" dirty="0">
                <a:solidFill>
                  <a:srgbClr val="1D649F"/>
                </a:solidFill>
              </a:rPr>
              <a:t>. Zwiększa się możliwość rozwoju </a:t>
            </a:r>
            <a:r>
              <a:rPr lang="pl-PL" sz="2200" b="1" dirty="0" smtClean="0">
                <a:solidFill>
                  <a:srgbClr val="1D649F"/>
                </a:solidFill>
              </a:rPr>
              <a:t>u </a:t>
            </a:r>
            <a:r>
              <a:rPr lang="pl-PL" sz="2200" b="1" dirty="0">
                <a:solidFill>
                  <a:srgbClr val="1D649F"/>
                </a:solidFill>
              </a:rPr>
              <a:t>dziecka </a:t>
            </a:r>
            <a:r>
              <a:rPr lang="pl-PL" sz="2200" b="1" dirty="0" smtClean="0">
                <a:solidFill>
                  <a:srgbClr val="1D649F"/>
                </a:solidFill>
              </a:rPr>
              <a:t>funkcji emocjonalnych</a:t>
            </a:r>
            <a:r>
              <a:rPr lang="pl-PL" sz="2200" b="1" dirty="0">
                <a:solidFill>
                  <a:srgbClr val="1D649F"/>
                </a:solidFill>
              </a:rPr>
              <a:t>, społecznych, </a:t>
            </a:r>
            <a:r>
              <a:rPr lang="pl-PL" sz="2200" b="1" dirty="0" smtClean="0">
                <a:solidFill>
                  <a:srgbClr val="1D649F"/>
                </a:solidFill>
              </a:rPr>
              <a:t>a także komunikacyjnych</a:t>
            </a:r>
            <a:r>
              <a:rPr lang="pl-PL" sz="2200" b="1" dirty="0">
                <a:solidFill>
                  <a:srgbClr val="1D649F"/>
                </a:solidFill>
              </a:rPr>
              <a:t>, ruchowych </a:t>
            </a:r>
            <a:r>
              <a:rPr lang="pl-PL" sz="2200" b="1" dirty="0" smtClean="0">
                <a:solidFill>
                  <a:srgbClr val="1D649F"/>
                </a:solidFill>
              </a:rPr>
              <a:t/>
            </a:r>
            <a:br>
              <a:rPr lang="pl-PL" sz="2200" b="1" dirty="0" smtClean="0">
                <a:solidFill>
                  <a:srgbClr val="1D649F"/>
                </a:solidFill>
              </a:rPr>
            </a:br>
            <a:r>
              <a:rPr lang="pl-PL" sz="2200" b="1" dirty="0" smtClean="0">
                <a:solidFill>
                  <a:srgbClr val="1D649F"/>
                </a:solidFill>
              </a:rPr>
              <a:t>i </a:t>
            </a:r>
            <a:r>
              <a:rPr lang="pl-PL" sz="2200" b="1" dirty="0">
                <a:solidFill>
                  <a:srgbClr val="1D649F"/>
                </a:solidFill>
              </a:rPr>
              <a:t>poznawczych. </a:t>
            </a:r>
          </a:p>
          <a:p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926310" y="5971142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Źródło: www.powiat.okay.pl</a:t>
            </a:r>
            <a:endParaRPr lang="pl-PL" sz="1200" dirty="0"/>
          </a:p>
        </p:txBody>
      </p:sp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49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1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3033728" y="5257775"/>
            <a:ext cx="2808312" cy="71707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l-PL" sz="1600" b="1" dirty="0">
                <a:solidFill>
                  <a:schemeClr val="tx1"/>
                </a:solidFill>
              </a:rPr>
              <a:t>m</a:t>
            </a:r>
            <a:r>
              <a:rPr lang="pl-PL" sz="1600" b="1" dirty="0" smtClean="0">
                <a:solidFill>
                  <a:schemeClr val="tx1"/>
                </a:solidFill>
              </a:rPr>
              <a:t>gr Magdalena Podolańska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solidFill>
                  <a:srgbClr val="0065B0"/>
                </a:solidFill>
              </a:rPr>
              <a:t>Kierownik PPPP w Tarnowie 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solidFill>
                  <a:srgbClr val="0065B0"/>
                </a:solidFill>
              </a:rPr>
              <a:t>Filia w Wojniczu </a:t>
            </a:r>
            <a:endParaRPr lang="pl-PL" sz="1600" b="1" dirty="0">
              <a:solidFill>
                <a:srgbClr val="0065B0"/>
              </a:solidFill>
            </a:endParaRPr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3"/>
          </p:nvPr>
        </p:nvSpPr>
        <p:spPr>
          <a:xfrm>
            <a:off x="5955524" y="5229200"/>
            <a:ext cx="3030104" cy="7117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l-PL" sz="1600" b="1" dirty="0" smtClean="0">
                <a:solidFill>
                  <a:schemeClr val="tx1"/>
                </a:solidFill>
              </a:rPr>
              <a:t>mgr Katarzyna Zych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solidFill>
                  <a:srgbClr val="0065B0"/>
                </a:solidFill>
              </a:rPr>
              <a:t>Kierownik PPPP w  Tarnowie 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solidFill>
                  <a:srgbClr val="0065B0"/>
                </a:solidFill>
              </a:rPr>
              <a:t>Filia w Żabnie  </a:t>
            </a:r>
            <a:endParaRPr lang="pl-PL" sz="1600" b="1" dirty="0">
              <a:solidFill>
                <a:srgbClr val="0065B0"/>
              </a:solidFill>
            </a:endParaRPr>
          </a:p>
        </p:txBody>
      </p:sp>
      <p:sp>
        <p:nvSpPr>
          <p:cNvPr id="13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ymbol zastępczy tekstu 8"/>
          <p:cNvSpPr txBox="1">
            <a:spLocks/>
          </p:cNvSpPr>
          <p:nvPr/>
        </p:nvSpPr>
        <p:spPr>
          <a:xfrm>
            <a:off x="53551" y="5229200"/>
            <a:ext cx="2771800" cy="783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l-PL" sz="1600" b="1" dirty="0" smtClean="0">
                <a:solidFill>
                  <a:schemeClr val="tx1"/>
                </a:solidFill>
              </a:rPr>
              <a:t>mgr Jolanta Dziuban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solidFill>
                  <a:srgbClr val="0065B0"/>
                </a:solidFill>
              </a:rPr>
              <a:t>Kierownik PPPP w Tarnowie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solidFill>
                  <a:srgbClr val="0065B0"/>
                </a:solidFill>
              </a:rPr>
              <a:t>Filia w Tuchowie </a:t>
            </a:r>
            <a:endParaRPr lang="pl-PL" sz="1600" b="1" dirty="0">
              <a:solidFill>
                <a:srgbClr val="0065B0"/>
              </a:solidFill>
            </a:endParaRPr>
          </a:p>
        </p:txBody>
      </p:sp>
      <p:pic>
        <p:nvPicPr>
          <p:cNvPr id="6" name="Picture 2" descr="C:\Users\Właściciel\AppData\Local\Microsoft\Windows\Temporary Internet Files\Content.Outlook\P962XXD0\zdjecie na www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16084" r="24801" b="24021"/>
          <a:stretch/>
        </p:blipFill>
        <p:spPr bwMode="auto">
          <a:xfrm>
            <a:off x="3347864" y="980728"/>
            <a:ext cx="2473588" cy="3617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9" r="11538"/>
          <a:stretch/>
        </p:blipFill>
        <p:spPr>
          <a:xfrm>
            <a:off x="395536" y="980728"/>
            <a:ext cx="2462160" cy="3617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40" y="980728"/>
            <a:ext cx="2448272" cy="3617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28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89" y="3501007"/>
            <a:ext cx="3621504" cy="241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99" y="4219152"/>
            <a:ext cx="3336032" cy="227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62" y="681436"/>
            <a:ext cx="4229358" cy="2819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28" y="395511"/>
            <a:ext cx="2330135" cy="3681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807"/>
            <a:ext cx="2304256" cy="368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25" y="4225627"/>
            <a:ext cx="3181369" cy="227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85824" y="6398377"/>
            <a:ext cx="84786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/>
              <a:t>Źródło: http</a:t>
            </a:r>
            <a:r>
              <a:rPr lang="pl-PL" sz="1100" dirty="0"/>
              <a:t>://tarnow.naszemiasto.pl/artykul/zdjecia/tarnow-otwarcie-sali-doswiadczania-swiata-zdjecia,4964234,gal,38495616,t,id,tm,zid.html</a:t>
            </a:r>
          </a:p>
        </p:txBody>
      </p:sp>
      <p:sp>
        <p:nvSpPr>
          <p:cNvPr id="9" name="Symbol zastępczy numeru slajdu 3"/>
          <p:cNvSpPr txBox="1">
            <a:spLocks/>
          </p:cNvSpPr>
          <p:nvPr/>
        </p:nvSpPr>
        <p:spPr>
          <a:xfrm>
            <a:off x="7991668" y="6395954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50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0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058"/>
            <a:ext cx="3456384" cy="2597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D:\JoannaM\Strona PPPP\Rok 2018_2019\sala doświadc 22.01.2019\SALA DOŚWIADCZANIA ŚWIATA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1021"/>
            <a:ext cx="2286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540671" cy="2699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1124"/>
            <a:ext cx="2267810" cy="3438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92" y="3996185"/>
            <a:ext cx="3306663" cy="2204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Prostokąt 7"/>
          <p:cNvSpPr/>
          <p:nvPr/>
        </p:nvSpPr>
        <p:spPr>
          <a:xfrm>
            <a:off x="1726170" y="6350853"/>
            <a:ext cx="6417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Źródło: https</a:t>
            </a:r>
            <a:r>
              <a:rPr lang="pl-PL" sz="1200" dirty="0"/>
              <a:t>://gazetakrakowska.pl/tarnow-otwarcie-sali-doswiadczania-swiata-zdjecia</a:t>
            </a:r>
          </a:p>
        </p:txBody>
      </p:sp>
      <p:sp>
        <p:nvSpPr>
          <p:cNvPr id="9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51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58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rc_mi" descr="Znalezione obrazy dla zapytania zdjęcia dzieci nauka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01208"/>
            <a:ext cx="6264696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6E3EE"/>
                </a:solidFill>
              </a:rPr>
              <a:t>Dzień otwarty</a:t>
            </a:r>
            <a:endParaRPr lang="pl-PL" sz="4000" b="1" dirty="0">
              <a:solidFill>
                <a:srgbClr val="D6E3EE"/>
              </a:solidFill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970514"/>
              </p:ext>
            </p:extLst>
          </p:nvPr>
        </p:nvGraphicFramePr>
        <p:xfrm>
          <a:off x="432892" y="980728"/>
          <a:ext cx="8352928" cy="468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67"/>
                <a:gridCol w="6535261"/>
              </a:tblGrid>
              <a:tr h="921636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Filia w Tuchowie</a:t>
                      </a: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, Filia w Wojniczu i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Filia w Żabnie </a:t>
                      </a:r>
                      <a:endParaRPr lang="pl-PL" dirty="0" smtClean="0">
                        <a:solidFill>
                          <a:srgbClr val="1D649F"/>
                        </a:solidFill>
                      </a:endParaRPr>
                    </a:p>
                    <a:p>
                      <a:pPr algn="just"/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9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„ Potrzebujesz pilnie pomocy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przyjdź”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6767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Możliwość korzystania z pomocy psychologiczno –</a:t>
                      </a:r>
                    </a:p>
                    <a:p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pedagogicznej udzielanej przez pracowników Poradni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05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Rodzice (opiekunowie), dzieci, uczniowie, nauczyciele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145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 Filia w Tuchowie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, Filia w Wojniczu i Filia w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Żabnie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4581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15.05.2019 r.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1737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Pracownicy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PPPP w Tarnowie i w Filiach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52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046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6E3EE"/>
                </a:solidFill>
              </a:rPr>
              <a:t>Wakacyjny klub Bratka </a:t>
            </a:r>
            <a:endParaRPr lang="pl-PL" sz="4000" b="1" dirty="0">
              <a:solidFill>
                <a:srgbClr val="D6E3EE"/>
              </a:solidFill>
            </a:endParaRPr>
          </a:p>
        </p:txBody>
      </p:sp>
      <p:graphicFrame>
        <p:nvGraphicFramePr>
          <p:cNvPr id="6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14696"/>
              </p:ext>
            </p:extLst>
          </p:nvPr>
        </p:nvGraphicFramePr>
        <p:xfrm>
          <a:off x="467544" y="1268760"/>
          <a:ext cx="8064896" cy="526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648"/>
                <a:gridCol w="6341248"/>
              </a:tblGrid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</a:t>
                      </a: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, Filia w Wojniczu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755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„Wakacyjny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Klub Bratka”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8363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Stymulowanie sfery emocjonalnej, społecznej i</a:t>
                      </a:r>
                      <a:r>
                        <a:rPr lang="pl-PL" sz="1800" b="1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motywacyjnej, rozwijanie twórczego myślenia,</a:t>
                      </a:r>
                      <a:r>
                        <a:rPr lang="pl-PL" sz="1800" b="1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usprawnienie funkcji językowych oraz </a:t>
                      </a:r>
                      <a:r>
                        <a:rPr lang="pl-PL" sz="1800" b="1" kern="1200" dirty="0" err="1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percepcyjno</a:t>
                      </a:r>
                      <a:r>
                        <a:rPr lang="pl-PL" sz="1800" b="1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– motorycznych, kształtowanie postaw patriotycznych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751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Uczniowie klas I-III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Liczba uczestników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4 dzieci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Tarnowie,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Filia w Wojniczu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9496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24-06.2019 r.– 26.08.2019 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r.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Monika Karpińska – pedagog, mgr Sabina Rosołowska-Patuła - logopeda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3990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Zajęcia </a:t>
                      </a:r>
                      <a:r>
                        <a:rPr lang="pl-PL" b="1" dirty="0" err="1" smtClean="0">
                          <a:solidFill>
                            <a:srgbClr val="1D649F"/>
                          </a:solidFill>
                        </a:rPr>
                        <a:t>psychoedukacyjne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53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28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940" y="404663"/>
            <a:ext cx="3347865" cy="2510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5512" y="3243001"/>
            <a:ext cx="3796476" cy="284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299" y="3489945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6" b="25806"/>
          <a:stretch/>
        </p:blipFill>
        <p:spPr>
          <a:xfrm>
            <a:off x="4702148" y="416495"/>
            <a:ext cx="3883203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ymbol zastępczy numeru slajdu 3"/>
          <p:cNvSpPr txBox="1">
            <a:spLocks/>
          </p:cNvSpPr>
          <p:nvPr/>
        </p:nvSpPr>
        <p:spPr>
          <a:xfrm>
            <a:off x="7982174" y="6262736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54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35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23528" y="0"/>
            <a:ext cx="8651304" cy="864096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/>
            </a:r>
            <a:br>
              <a:rPr lang="pl-PL" dirty="0"/>
            </a:br>
            <a:r>
              <a:rPr lang="pl-PL" sz="4000" b="1" dirty="0">
                <a:solidFill>
                  <a:srgbClr val="D6E3EE"/>
                </a:solidFill>
              </a:rPr>
              <a:t>Konkurs Logopedyczny „Słowo </a:t>
            </a:r>
            <a:r>
              <a:rPr lang="pl-PL" sz="4000" b="1" dirty="0" smtClean="0">
                <a:solidFill>
                  <a:srgbClr val="D6E3EE"/>
                </a:solidFill>
              </a:rPr>
              <a:t>się rzekło</a:t>
            </a:r>
            <a:r>
              <a:rPr lang="pl-PL" sz="4000" b="1" dirty="0">
                <a:solidFill>
                  <a:srgbClr val="D6E3EE"/>
                </a:solidFill>
              </a:rPr>
              <a:t>” </a:t>
            </a: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55924"/>
              </p:ext>
            </p:extLst>
          </p:nvPr>
        </p:nvGraphicFramePr>
        <p:xfrm>
          <a:off x="323528" y="1340768"/>
          <a:ext cx="8064896" cy="5189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648"/>
                <a:gridCol w="6341248"/>
              </a:tblGrid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</a:t>
                      </a: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, Filia w Żabnie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755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„Słowo się rzekło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”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34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Stymulacja rozwoju mowy i języka, rozwijanie sprawności komunikacyjnych i językowych</a:t>
                      </a:r>
                      <a:endParaRPr lang="pl-PL" sz="1800" b="1" kern="1200" dirty="0" smtClean="0">
                        <a:solidFill>
                          <a:srgbClr val="1D649F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751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Dzieci z zaburzoną mową i trudnościami w komunikacji werbalnej objęte opiekę logopedyczną w PPPP w Tarnowie Filia w Żabnie, wraz z rodzicami.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Liczba uczestników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18 dzieci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w Tarnowie,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Filia w Żabnie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9496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Kwiecień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– czerwiec 2019 r.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 Katarzyna Zych – logopeda, mgr Renata Spinda - logopeda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3990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Konkurs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62736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55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0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930432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FE8F1"/>
                </a:solidFill>
              </a:rPr>
              <a:t>„Lubię lato”</a:t>
            </a:r>
            <a:endParaRPr lang="pl-PL" sz="4000" b="1" dirty="0">
              <a:solidFill>
                <a:srgbClr val="DFE8F1"/>
              </a:solidFill>
            </a:endParaRPr>
          </a:p>
        </p:txBody>
      </p:sp>
      <p:graphicFrame>
        <p:nvGraphicFramePr>
          <p:cNvPr id="6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33543"/>
              </p:ext>
            </p:extLst>
          </p:nvPr>
        </p:nvGraphicFramePr>
        <p:xfrm>
          <a:off x="467544" y="1052736"/>
          <a:ext cx="7848872" cy="5534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648"/>
                <a:gridCol w="6125224"/>
              </a:tblGrid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</a:t>
                      </a: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, Filia w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Żabnie </a:t>
                      </a:r>
                      <a:endParaRPr lang="pl-P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755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„</a:t>
                      </a: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Słoneczne wędrówki”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2352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Usprawnienie narządów mowy i oddychania, bogacenie słownictwa i sposobu wypowiedzi oraz zapoznanie </a:t>
                      </a:r>
                      <a:b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z literaturą dziecięcą</a:t>
                      </a:r>
                      <a:endParaRPr lang="pl-PL" sz="1800" b="1" kern="1200" dirty="0" smtClean="0">
                        <a:solidFill>
                          <a:srgbClr val="1D649F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751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Dzieci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przedszkolne z dyżurującym w okresie wakacji przedszkolu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Liczba uczestników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30 dzieci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Ochronka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Zgromadzenia Sióstr Służebniczek BDNP, Niepubliczne Przedszkole w Odporyszowie, Publiczne Przedszkole w Łęgu Tarnowskim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9496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10.07.2019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r., 24.07.2019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r.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mgr Katarzyna Zych – logopeda, mgr Renata Spinda - logopeda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3990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Zajęcia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logopedyczne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62736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56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2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412776"/>
            <a:ext cx="7992888" cy="5328592"/>
          </a:xfrm>
        </p:spPr>
        <p:txBody>
          <a:bodyPr>
            <a:noAutofit/>
          </a:bodyPr>
          <a:lstStyle/>
          <a:p>
            <a:pPr algn="just"/>
            <a:endParaRPr lang="pl-PL" sz="1400" b="1" dirty="0" smtClean="0">
              <a:solidFill>
                <a:srgbClr val="1D649F"/>
              </a:solidFill>
            </a:endParaRP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Zajęcia </a:t>
            </a:r>
            <a:r>
              <a:rPr lang="pl-PL" sz="1600" b="1" dirty="0">
                <a:solidFill>
                  <a:srgbClr val="1D649F"/>
                </a:solidFill>
              </a:rPr>
              <a:t>socjoterapeutyczne oraz zajęcia grupowe np</a:t>
            </a:r>
            <a:r>
              <a:rPr lang="pl-PL" sz="1600" b="1" dirty="0" smtClean="0">
                <a:solidFill>
                  <a:srgbClr val="1D649F"/>
                </a:solidFill>
              </a:rPr>
              <a:t>.</a:t>
            </a:r>
            <a:r>
              <a:rPr lang="pl-PL" sz="1600" b="1" i="1" dirty="0" smtClean="0">
                <a:solidFill>
                  <a:srgbClr val="1D649F"/>
                </a:solidFill>
              </a:rPr>
              <a:t> „</a:t>
            </a:r>
            <a:r>
              <a:rPr lang="pl-PL" sz="1600" b="1" i="1" dirty="0">
                <a:solidFill>
                  <a:srgbClr val="1D649F"/>
                </a:solidFill>
              </a:rPr>
              <a:t>Logopedyczne zajęcia grupowe</a:t>
            </a:r>
            <a:r>
              <a:rPr lang="pl-PL" sz="1600" b="1" i="1" dirty="0" smtClean="0">
                <a:solidFill>
                  <a:srgbClr val="1D649F"/>
                </a:solidFill>
              </a:rPr>
              <a:t>”, „Stymulacja rozwoju mowy poprzez ukierunkowaną zabawę”, „Lato w pełni”</a:t>
            </a:r>
            <a:endParaRPr lang="pl-PL" sz="1600" b="1" i="1" dirty="0">
              <a:solidFill>
                <a:srgbClr val="1D649F"/>
              </a:solidFill>
            </a:endParaRP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 </a:t>
            </a:r>
            <a:r>
              <a:rPr lang="pl-PL" sz="1600" b="1" i="1" dirty="0">
                <a:solidFill>
                  <a:srgbClr val="1D649F"/>
                </a:solidFill>
              </a:rPr>
              <a:t>Zrealizowano program doradztwa zawodowego „Szkoła – Edukacja – Kariera – Sukces”</a:t>
            </a: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Zrealizowano </a:t>
            </a:r>
            <a:r>
              <a:rPr lang="pl-PL" sz="1600" b="1" dirty="0">
                <a:solidFill>
                  <a:srgbClr val="1D649F"/>
                </a:solidFill>
              </a:rPr>
              <a:t>programy logopedyczne: </a:t>
            </a:r>
            <a:r>
              <a:rPr lang="pl-PL" sz="1600" b="1" i="1" dirty="0">
                <a:solidFill>
                  <a:srgbClr val="1D649F"/>
                </a:solidFill>
              </a:rPr>
              <a:t>„Bez lęku’ – dzieci dotknięte mutyzmem wybiórczym, „Ja też potrafię </a:t>
            </a:r>
            <a:r>
              <a:rPr lang="pl-PL" sz="1600" b="1" i="1" dirty="0" smtClean="0">
                <a:solidFill>
                  <a:srgbClr val="1D649F"/>
                </a:solidFill>
              </a:rPr>
              <a:t>pięknie mówić</a:t>
            </a:r>
            <a:r>
              <a:rPr lang="pl-PL" sz="1600" b="1" i="1" dirty="0">
                <a:solidFill>
                  <a:srgbClr val="1D649F"/>
                </a:solidFill>
              </a:rPr>
              <a:t>”, Mówię pięknie, mówię chętnie”</a:t>
            </a: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Realizacja </a:t>
            </a:r>
            <a:r>
              <a:rPr lang="pl-PL" sz="1600" b="1" dirty="0">
                <a:solidFill>
                  <a:srgbClr val="1D649F"/>
                </a:solidFill>
              </a:rPr>
              <a:t>Programu Kompleksowego Wsparcia dla Rodzin „Za życiem”</a:t>
            </a: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Indywidualne </a:t>
            </a:r>
            <a:r>
              <a:rPr lang="pl-PL" sz="1600" b="1" dirty="0">
                <a:solidFill>
                  <a:srgbClr val="1D649F"/>
                </a:solidFill>
              </a:rPr>
              <a:t>konsultacje telefoniczne i bezpośrednie</a:t>
            </a: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Indywidualne </a:t>
            </a:r>
            <a:r>
              <a:rPr lang="pl-PL" sz="1600" b="1" dirty="0">
                <a:solidFill>
                  <a:srgbClr val="1D649F"/>
                </a:solidFill>
              </a:rPr>
              <a:t>konsultacje z uczniami klas 8 szkoły podstawowej i III gimnazjum dotyczące wyboru zawodu i szkoły </a:t>
            </a:r>
            <a:r>
              <a:rPr lang="pl-PL" sz="1600" b="1" dirty="0" smtClean="0">
                <a:solidFill>
                  <a:srgbClr val="1D649F"/>
                </a:solidFill>
              </a:rPr>
              <a:t>na terenie szkół</a:t>
            </a: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Poranki Malucha</a:t>
            </a: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Pracownia </a:t>
            </a:r>
            <a:r>
              <a:rPr lang="pl-PL" sz="1600" b="1" dirty="0" err="1" smtClean="0">
                <a:solidFill>
                  <a:srgbClr val="1D649F"/>
                </a:solidFill>
              </a:rPr>
              <a:t>Neuronka</a:t>
            </a:r>
            <a:endParaRPr lang="pl-PL" sz="1600" b="1" dirty="0" smtClean="0">
              <a:solidFill>
                <a:srgbClr val="1D649F"/>
              </a:solidFill>
            </a:endParaRP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Spotkanie zespołu nauczycieli w Zespole Szkół w Lubczy – Analiza potrzeb rozwojowych i edukacyjnych uczniów objętych pomocą psychologiczno-pedagogiczną</a:t>
            </a:r>
          </a:p>
          <a:p>
            <a:pPr algn="just"/>
            <a:r>
              <a:rPr lang="pl-PL" sz="1600" b="1" dirty="0" smtClean="0">
                <a:solidFill>
                  <a:srgbClr val="1D649F"/>
                </a:solidFill>
              </a:rPr>
              <a:t>Spotkanie z pedagogami szkolnymi z gminy Wojnicz i Zakliczyn </a:t>
            </a:r>
          </a:p>
          <a:p>
            <a:pPr algn="just"/>
            <a:endParaRPr lang="pl-PL" sz="1400" b="1" dirty="0">
              <a:solidFill>
                <a:srgbClr val="1D649F"/>
              </a:solidFill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2440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6E3EE"/>
                </a:solidFill>
              </a:rPr>
              <a:t>Inne formy pracy </a:t>
            </a:r>
            <a:endParaRPr lang="pl-PL" sz="4000" b="1" dirty="0">
              <a:solidFill>
                <a:srgbClr val="D6E3EE"/>
              </a:solidFill>
            </a:endParaRPr>
          </a:p>
        </p:txBody>
      </p:sp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57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113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06289" y="260648"/>
            <a:ext cx="8147248" cy="642400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rgbClr val="D6E3EE"/>
                </a:solidFill>
              </a:rPr>
              <a:t>Punkty konsultacyjne </a:t>
            </a:r>
            <a:endParaRPr lang="pl-PL" sz="4000" b="1" dirty="0">
              <a:solidFill>
                <a:srgbClr val="D6E3EE"/>
              </a:solidFill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983692"/>
              </p:ext>
            </p:extLst>
          </p:nvPr>
        </p:nvGraphicFramePr>
        <p:xfrm>
          <a:off x="251520" y="908720"/>
          <a:ext cx="8630504" cy="5917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648"/>
                <a:gridCol w="6906856"/>
              </a:tblGrid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– Pedagogiczna w Tarnowie</a:t>
                      </a: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, Filia w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Tuchowie, Filia w Wojniczu</a:t>
                      </a:r>
                      <a:endParaRPr lang="pl-P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755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Tytuł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Punkty konsultacyjne prowadzone w szkołach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16102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Ułatwienie korzystania z pomocy psychologiczno – pedagogicznej udzielanej przez</a:t>
                      </a:r>
                      <a:r>
                        <a:rPr lang="pl-PL" sz="1800" b="1" kern="150" baseline="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 </a:t>
                      </a: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pracowników Poradni dla osób zamieszkałych z dala od siedziby</a:t>
                      </a:r>
                      <a:r>
                        <a:rPr lang="pl-PL" sz="1800" b="1" kern="150" baseline="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 </a:t>
                      </a: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Poradni </a:t>
                      </a:r>
                      <a:r>
                        <a:rPr lang="pl-PL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+mn-cs"/>
                        </a:rPr>
                        <a:t>	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751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Dyrektorzy szkół i przedszkoli, rodzice, nauczyciele, uczniowie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0610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Liczba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dyżurów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32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Zespół Szkół Ponadgimnazjalnych im. J. Piłsudskiego w Zakliczynie, </a:t>
                      </a: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Szkoła Podstawowa </a:t>
                      </a: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w Szerzynach,  Szkoła Podstawowa </a:t>
                      </a:r>
                      <a:b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</a:b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w</a:t>
                      </a:r>
                      <a:r>
                        <a:rPr lang="pl-PL" sz="1800" b="1" kern="150" baseline="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 </a:t>
                      </a: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Siemiechowie, Szkoła Podstawowa nr 1 w Jastrzębi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9496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 Rok szkolny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2018/2019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911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Magdalena Podolańska – psycholog, mgr Agnieszka Szymańska - psycholog, mgr Jolanta</a:t>
                      </a:r>
                      <a:r>
                        <a:rPr lang="pl-PL" sz="1800" b="1" kern="150" baseline="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 Dziuban - pedagog, mgr Anna Kita - pedagog </a:t>
                      </a:r>
                      <a:endParaRPr lang="pl-PL" sz="1800" b="1" kern="150" dirty="0" smtClean="0">
                        <a:solidFill>
                          <a:srgbClr val="1D649F"/>
                        </a:solidFill>
                        <a:latin typeface="+mn-lt"/>
                        <a:ea typeface="Lucida Sans Unicode"/>
                        <a:cs typeface="Mang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3990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Porady, konsultacje, interwencje, instruktaż, zajęcia</a:t>
                      </a:r>
                      <a:r>
                        <a:rPr lang="pl-PL" sz="1800" b="1" kern="150" baseline="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 </a:t>
                      </a:r>
                      <a:r>
                        <a:rPr lang="pl-PL" sz="1800" b="1" kern="150" dirty="0" err="1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psychoedukacyjne</a:t>
                      </a:r>
                      <a:r>
                        <a:rPr lang="pl-PL" sz="1800" b="1" kern="150" dirty="0" smtClean="0">
                          <a:solidFill>
                            <a:srgbClr val="1D649F"/>
                          </a:solidFill>
                          <a:latin typeface="+mn-lt"/>
                          <a:ea typeface="Lucida Sans Unicode"/>
                          <a:cs typeface="Mangal"/>
                        </a:rPr>
                        <a:t> w formie warsztatów, grupowe zajęcia logopedyczne </a:t>
                      </a:r>
                      <a:endParaRPr lang="pl-PL" sz="1800" b="1" kern="1200" dirty="0" smtClean="0">
                        <a:solidFill>
                          <a:srgbClr val="1D649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/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399956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58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64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2440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D6E3EE"/>
                </a:solidFill>
              </a:rPr>
              <a:t>Logopedzi Poradni w Radio ESKA</a:t>
            </a:r>
            <a:endParaRPr lang="pl-PL" sz="4000" b="1" dirty="0">
              <a:solidFill>
                <a:srgbClr val="D6E3EE"/>
              </a:solidFill>
            </a:endParaRPr>
          </a:p>
        </p:txBody>
      </p:sp>
      <p:graphicFrame>
        <p:nvGraphicFramePr>
          <p:cNvPr id="6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045618"/>
              </p:ext>
            </p:extLst>
          </p:nvPr>
        </p:nvGraphicFramePr>
        <p:xfrm>
          <a:off x="539552" y="1268761"/>
          <a:ext cx="8136904" cy="43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569"/>
                <a:gridCol w="6027335"/>
              </a:tblGrid>
              <a:tr h="603559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-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 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20895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Promowanie PPPP w Tarnowie oraz rozmowy na tematy dotyczące rozwoju kompetencji językowych u dzieci, proponowanie literatury, która m.in. Wspomaga rozwój języka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8556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Adresaci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i="0" u="none" strike="noStrike" kern="1200" baseline="0" dirty="0" smtClean="0">
                          <a:solidFill>
                            <a:srgbClr val="1D649F"/>
                          </a:solidFill>
                          <a:latin typeface="+mn-lt"/>
                          <a:ea typeface="+mn-ea"/>
                          <a:cs typeface="+mn-cs"/>
                        </a:rPr>
                        <a:t>Rodzice i dzieci – słuchacze radia RDN Małopolska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2502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Miejsce 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Radio Eska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2502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Termin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03.09.2019 r.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– 31.08.2019 r.</a:t>
                      </a:r>
                      <a:endParaRPr lang="pl-PL" b="1" dirty="0" smtClean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3559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Prowadzący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mgr Sabina Rosołowska – </a:t>
                      </a:r>
                      <a:r>
                        <a:rPr lang="pl-PL" b="1" dirty="0" err="1" smtClean="0">
                          <a:solidFill>
                            <a:srgbClr val="1D649F"/>
                          </a:solidFill>
                        </a:rPr>
                        <a:t>Patuła</a:t>
                      </a: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 – logopeda pracujący </a:t>
                      </a:r>
                      <a:br>
                        <a:rPr lang="pl-PL" b="1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w PPPP w Tarnowie,</a:t>
                      </a:r>
                      <a:r>
                        <a:rPr lang="pl-PL" b="1" baseline="0" dirty="0" smtClean="0">
                          <a:solidFill>
                            <a:srgbClr val="1D649F"/>
                          </a:solidFill>
                        </a:rPr>
                        <a:t> Filia w Wojniczu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4891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Forma zajęć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Radio Eska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D:\JoannaM\Strona PPPP\Prezentacja osiągniecia 2018-2019\EskaTV_logo_2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23" y="5325566"/>
            <a:ext cx="290512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59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2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616051" y="4221088"/>
            <a:ext cx="6400800" cy="1473200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0065B0"/>
                </a:solidFill>
              </a:rPr>
              <a:t>Siedziba Powiatowej Poradni Psychologiczno – Pedagogicznej w Tarnowie </a:t>
            </a:r>
          </a:p>
          <a:p>
            <a:r>
              <a:rPr lang="pl-PL" sz="2400" b="1" dirty="0" smtClean="0">
                <a:solidFill>
                  <a:srgbClr val="0065B0"/>
                </a:solidFill>
              </a:rPr>
              <a:t>Filia w Tuchowie </a:t>
            </a:r>
            <a:endParaRPr lang="pl-PL" sz="2400" b="1" dirty="0">
              <a:solidFill>
                <a:srgbClr val="0065B0"/>
              </a:solidFill>
            </a:endParaRPr>
          </a:p>
        </p:txBody>
      </p:sp>
      <p:sp>
        <p:nvSpPr>
          <p:cNvPr id="10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6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26" name="Picture 2" descr="http://pppptarnow.pl/wp-content/uploads/2019/03/1-225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69" y="486973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ppptarnow.pl/wp-content/uploads/2019/03/tuchow-2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3626892" cy="2720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2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49626"/>
              </p:ext>
            </p:extLst>
          </p:nvPr>
        </p:nvGraphicFramePr>
        <p:xfrm>
          <a:off x="1418927" y="5834352"/>
          <a:ext cx="6753472" cy="743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975"/>
                <a:gridCol w="4335497"/>
              </a:tblGrid>
              <a:tr h="326431"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rgbClr val="F1F5F9"/>
                          </a:solidFill>
                          <a:latin typeface="+mj-lt"/>
                        </a:rPr>
                        <a:t>RDN</a:t>
                      </a:r>
                      <a:r>
                        <a:rPr lang="pl-PL" sz="1600" baseline="0" dirty="0" smtClean="0">
                          <a:solidFill>
                            <a:srgbClr val="F1F5F9"/>
                          </a:solidFill>
                          <a:latin typeface="+mj-lt"/>
                        </a:rPr>
                        <a:t> Małopolska </a:t>
                      </a:r>
                      <a:endParaRPr lang="pl-PL" sz="1600" dirty="0">
                        <a:solidFill>
                          <a:srgbClr val="F1F5F9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40809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styczeń 2019  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/>
                        <a:t>„</a:t>
                      </a:r>
                      <a:r>
                        <a:rPr lang="pl-PL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Sala doświadczenia świata otwarta</a:t>
                      </a:r>
                      <a:r>
                        <a:rPr lang="pl-PL" sz="1600" b="1" dirty="0" smtClean="0"/>
                        <a:t>”</a:t>
                      </a:r>
                      <a:endParaRPr lang="pl-PL" sz="1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rgbClr val="D6E3EE"/>
                </a:solidFill>
              </a:rPr>
              <a:t>Działania Poradni w Lokalnej </a:t>
            </a:r>
            <a:r>
              <a:rPr lang="pl-PL" sz="4000" b="1" dirty="0" smtClean="0">
                <a:solidFill>
                  <a:srgbClr val="D6E3EE"/>
                </a:solidFill>
              </a:rPr>
              <a:t>Prasie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graphicFrame>
        <p:nvGraphicFramePr>
          <p:cNvPr id="7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8321828"/>
              </p:ext>
            </p:extLst>
          </p:nvPr>
        </p:nvGraphicFramePr>
        <p:xfrm>
          <a:off x="456296" y="983000"/>
          <a:ext cx="813690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569"/>
                <a:gridCol w="6027335"/>
              </a:tblGrid>
              <a:tr h="603559">
                <a:tc>
                  <a:txBody>
                    <a:bodyPr/>
                    <a:lstStyle/>
                    <a:p>
                      <a:pPr algn="just"/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Organizator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1D649F"/>
                          </a:solidFill>
                        </a:rPr>
                        <a:t>Powiatowa</a:t>
                      </a: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 Poradnia Psychologiczno - Pedagogiczna </a:t>
                      </a:r>
                      <a:br>
                        <a:rPr lang="pl-PL" baseline="0" dirty="0" smtClean="0">
                          <a:solidFill>
                            <a:srgbClr val="1D649F"/>
                          </a:solidFill>
                        </a:rPr>
                      </a:br>
                      <a:r>
                        <a:rPr lang="pl-PL" baseline="0" dirty="0" smtClean="0">
                          <a:solidFill>
                            <a:srgbClr val="1D649F"/>
                          </a:solidFill>
                        </a:rPr>
                        <a:t>w Tarnowie, Filia w Tuchowie, Filia w Żabnie</a:t>
                      </a:r>
                      <a:endParaRPr lang="pl-PL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6024">
                <a:tc>
                  <a:txBody>
                    <a:bodyPr/>
                    <a:lstStyle/>
                    <a:p>
                      <a:pPr algn="just"/>
                      <a:r>
                        <a:rPr lang="pl-PL" b="1" dirty="0" smtClean="0">
                          <a:solidFill>
                            <a:srgbClr val="1D649F"/>
                          </a:solidFill>
                        </a:rPr>
                        <a:t>Cel:</a:t>
                      </a:r>
                      <a:endParaRPr lang="pl-PL" b="1" dirty="0">
                        <a:solidFill>
                          <a:srgbClr val="1D649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b="1" kern="1200" dirty="0" smtClean="0">
                          <a:solidFill>
                            <a:srgbClr val="1D649F"/>
                          </a:solidFill>
                          <a:latin typeface="+mn-lt"/>
                          <a:ea typeface="Times New Roman"/>
                          <a:cs typeface="+mn-cs"/>
                        </a:rPr>
                        <a:t>Promowanie działalności PPPP w Tarnowie </a:t>
                      </a:r>
                      <a:endParaRPr lang="pl-PL" sz="1800" b="1" dirty="0">
                        <a:solidFill>
                          <a:srgbClr val="1D649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96" y="2060848"/>
            <a:ext cx="3181908" cy="889291"/>
          </a:xfrm>
          <a:prstGeom prst="rect">
            <a:avLst/>
          </a:prstGeom>
        </p:spPr>
      </p:pic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867752"/>
              </p:ext>
            </p:extLst>
          </p:nvPr>
        </p:nvGraphicFramePr>
        <p:xfrm>
          <a:off x="690464" y="2985957"/>
          <a:ext cx="7488832" cy="76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234"/>
                <a:gridCol w="4868598"/>
              </a:tblGrid>
              <a:tr h="432048">
                <a:tc gridSpan="2"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rgbClr val="F1F5F9"/>
                          </a:solidFill>
                          <a:latin typeface="+mj-lt"/>
                        </a:rPr>
                        <a:t>Super Galicja</a:t>
                      </a:r>
                      <a:endParaRPr lang="pl-PL" sz="2000" dirty="0">
                        <a:solidFill>
                          <a:srgbClr val="F1F5F9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styczeń 2019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„Sala</a:t>
                      </a:r>
                      <a:r>
                        <a:rPr lang="pl-PL" sz="1600" b="1" baseline="0" dirty="0" smtClean="0"/>
                        <a:t> doświadczania świata</a:t>
                      </a:r>
                      <a:r>
                        <a:rPr lang="pl-PL" sz="1600" b="1" dirty="0" smtClean="0"/>
                        <a:t>”</a:t>
                      </a:r>
                      <a:endParaRPr lang="pl-PL" sz="1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60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50" name="Picture 2" descr="Znalezione obrazy dla zapytania gazeta krakows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49" y="3819126"/>
            <a:ext cx="2843665" cy="9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424980"/>
              </p:ext>
            </p:extLst>
          </p:nvPr>
        </p:nvGraphicFramePr>
        <p:xfrm>
          <a:off x="683568" y="4788839"/>
          <a:ext cx="7488832" cy="804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234"/>
                <a:gridCol w="4868598"/>
              </a:tblGrid>
              <a:tr h="326431">
                <a:tc gridSpan="2"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rgbClr val="F1F5F9"/>
                          </a:solidFill>
                          <a:latin typeface="+mj-lt"/>
                        </a:rPr>
                        <a:t>Gazeta krakowska</a:t>
                      </a:r>
                      <a:endParaRPr lang="pl-PL" sz="2000" dirty="0">
                        <a:solidFill>
                          <a:srgbClr val="F1F5F9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40809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styczeń 2019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/>
                        <a:t>„</a:t>
                      </a:r>
                      <a:r>
                        <a:rPr lang="pl-PL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Otwarcie sali doświadczania świata</a:t>
                      </a:r>
                      <a:r>
                        <a:rPr lang="pl-PL" sz="1600" b="1" dirty="0" smtClean="0"/>
                        <a:t>”</a:t>
                      </a:r>
                      <a:endParaRPr lang="pl-PL" sz="1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Obraz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21869"/>
            <a:ext cx="1095399" cy="102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4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:\WIESŁAWA PIJANOWSKA-BYSIEK\ngz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1"/>
          <a:stretch/>
        </p:blipFill>
        <p:spPr bwMode="auto">
          <a:xfrm>
            <a:off x="2699792" y="260648"/>
            <a:ext cx="3960440" cy="834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62311"/>
              </p:ext>
            </p:extLst>
          </p:nvPr>
        </p:nvGraphicFramePr>
        <p:xfrm>
          <a:off x="935596" y="1191350"/>
          <a:ext cx="7488832" cy="1041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234"/>
                <a:gridCol w="4868598"/>
              </a:tblGrid>
              <a:tr h="633525"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rgbClr val="F1F5F9"/>
                          </a:solidFill>
                        </a:rPr>
                        <a:t>NOWA GAZETA ŻABNIEŃSKA</a:t>
                      </a:r>
                      <a:br>
                        <a:rPr lang="pl-PL" sz="1600" dirty="0" smtClean="0">
                          <a:solidFill>
                            <a:srgbClr val="F1F5F9"/>
                          </a:solidFill>
                        </a:rPr>
                      </a:br>
                      <a:r>
                        <a:rPr lang="pl-PL" sz="1600" dirty="0" smtClean="0">
                          <a:solidFill>
                            <a:srgbClr val="F1F5F9"/>
                          </a:solidFill>
                        </a:rPr>
                        <a:t>autor artykułów: mgr Katarzyna </a:t>
                      </a:r>
                      <a:r>
                        <a:rPr lang="pl-PL" sz="1600" dirty="0" smtClean="0"/>
                        <a:t>Zych</a:t>
                      </a:r>
                      <a:endParaRPr lang="pl-PL" sz="1600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40809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wrzesień – październik 2018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„Trudne dobrego początki”</a:t>
                      </a:r>
                      <a:endParaRPr lang="pl-PL" sz="1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056758"/>
              </p:ext>
            </p:extLst>
          </p:nvPr>
        </p:nvGraphicFramePr>
        <p:xfrm>
          <a:off x="935596" y="2309624"/>
          <a:ext cx="7488832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234"/>
                <a:gridCol w="4868598"/>
              </a:tblGrid>
              <a:tr h="576064"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rgbClr val="F1F5F9"/>
                          </a:solidFill>
                          <a:latin typeface="+mj-lt"/>
                        </a:rPr>
                        <a:t>Ziemia</a:t>
                      </a:r>
                      <a:r>
                        <a:rPr lang="pl-PL" sz="1800" baseline="0" dirty="0" smtClean="0">
                          <a:solidFill>
                            <a:srgbClr val="F1F5F9"/>
                          </a:solidFill>
                          <a:latin typeface="+mj-lt"/>
                        </a:rPr>
                        <a:t> Ciężkowicka</a:t>
                      </a:r>
                    </a:p>
                    <a:p>
                      <a:pPr algn="ctr"/>
                      <a:r>
                        <a:rPr lang="pl-PL" sz="1800" baseline="0" dirty="0" smtClean="0">
                          <a:solidFill>
                            <a:srgbClr val="F1F5F9"/>
                          </a:solidFill>
                          <a:latin typeface="+mj-lt"/>
                        </a:rPr>
                        <a:t>Gazeta Samorządu Ciężkowickiego</a:t>
                      </a:r>
                      <a:endParaRPr lang="pl-PL" sz="1800" dirty="0">
                        <a:solidFill>
                          <a:srgbClr val="F1F5F9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296024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listopad 2018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„Wciąż się rozwijamy”</a:t>
                      </a:r>
                      <a:endParaRPr lang="pl-PL" sz="1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AutoShape 2" descr="Znalezione obrazy dla zapytania super galic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3" name="Obraz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806997" cy="7200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425789"/>
              </p:ext>
            </p:extLst>
          </p:nvPr>
        </p:nvGraphicFramePr>
        <p:xfrm>
          <a:off x="1043608" y="4221088"/>
          <a:ext cx="7488832" cy="2462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234"/>
                <a:gridCol w="4868598"/>
              </a:tblGrid>
              <a:tr h="633525"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KURIER</a:t>
                      </a:r>
                      <a:r>
                        <a:rPr lang="pl-PL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TUCHOWSKI</a:t>
                      </a:r>
                    </a:p>
                    <a:p>
                      <a:pPr algn="l"/>
                      <a:r>
                        <a:rPr lang="pl-PL" sz="1600" dirty="0" smtClean="0"/>
                        <a:t>autor artykułów: mgr Ewa</a:t>
                      </a:r>
                      <a:r>
                        <a:rPr lang="pl-PL" sz="1600" baseline="0" dirty="0" smtClean="0"/>
                        <a:t> Jachym-Kawa, mgr Aneta Knapik, mgr Agnieszka Szymańska</a:t>
                      </a:r>
                      <a:endParaRPr lang="pl-PL" sz="1600" dirty="0">
                        <a:solidFill>
                          <a:srgbClr val="1D649F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40809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listopad 2018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„Trudniejsze życie</a:t>
                      </a:r>
                      <a:r>
                        <a:rPr lang="pl-PL" sz="1600" b="1" baseline="0" dirty="0" smtClean="0"/>
                        <a:t> – piękniejszy świat. Wczesne wspomaganie logopedyczne dzieci z zespołem Downa</a:t>
                      </a:r>
                      <a:r>
                        <a:rPr lang="pl-PL" sz="1600" b="1" dirty="0" smtClean="0"/>
                        <a:t>”</a:t>
                      </a:r>
                      <a:endParaRPr lang="pl-PL" sz="1600" b="1" dirty="0">
                        <a:latin typeface="+mj-lt"/>
                      </a:endParaRPr>
                    </a:p>
                  </a:txBody>
                  <a:tcPr/>
                </a:tc>
              </a:tr>
              <a:tr h="40809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styczeń 2019 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latin typeface="+mj-lt"/>
                        </a:rPr>
                        <a:t>„Jak najlepiej karmić niemowlę”</a:t>
                      </a:r>
                      <a:endParaRPr lang="pl-PL" sz="1600" b="1" dirty="0">
                        <a:latin typeface="+mj-lt"/>
                      </a:endParaRPr>
                    </a:p>
                  </a:txBody>
                  <a:tcPr/>
                </a:tc>
              </a:tr>
              <a:tr h="40809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marzec 2019 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latin typeface="+mj-lt"/>
                        </a:rPr>
                        <a:t>„Dziecko</a:t>
                      </a:r>
                      <a:r>
                        <a:rPr lang="pl-PL" sz="1600" b="1" baseline="0" dirty="0" smtClean="0">
                          <a:latin typeface="+mj-lt"/>
                        </a:rPr>
                        <a:t> ciągle „siedzi w telefonie?”</a:t>
                      </a:r>
                      <a:endParaRPr lang="pl-PL" sz="1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Symbol zastępczy numeru slajdu 3"/>
          <p:cNvSpPr txBox="1">
            <a:spLocks/>
          </p:cNvSpPr>
          <p:nvPr/>
        </p:nvSpPr>
        <p:spPr>
          <a:xfrm>
            <a:off x="8100392" y="6419080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61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35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483768" y="2306185"/>
            <a:ext cx="6984776" cy="1512168"/>
          </a:xfrm>
        </p:spPr>
        <p:txBody>
          <a:bodyPr>
            <a:noAutofit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Zapraszamy </a:t>
            </a:r>
            <a:b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 współpracy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8000"/>
                    </a14:imgEffect>
                    <a14:imgEffect>
                      <a14:brightnessContrast bright="-4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360">
            <a:off x="1173720" y="3637200"/>
            <a:ext cx="2592288" cy="2592288"/>
          </a:xfrm>
          <a:prstGeom prst="rect">
            <a:avLst/>
          </a:prstGeom>
          <a:solidFill>
            <a:srgbClr val="DFE8F1"/>
          </a:solidFill>
          <a:effectLst>
            <a:glow rad="482600">
              <a:schemeClr val="accent1">
                <a:alpha val="42000"/>
              </a:schemeClr>
            </a:glow>
            <a:softEdge rad="50800"/>
          </a:effectLst>
        </p:spPr>
      </p:pic>
      <p:pic>
        <p:nvPicPr>
          <p:cNvPr id="2050" name="Obraz 2" descr="logo porad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1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253"/>
            <a:ext cx="2161308" cy="2011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62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8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581374" y="4218149"/>
            <a:ext cx="6400800" cy="1473200"/>
          </a:xfrm>
        </p:spPr>
        <p:txBody>
          <a:bodyPr/>
          <a:lstStyle/>
          <a:p>
            <a:r>
              <a:rPr lang="pl-PL" sz="2400" b="1" dirty="0">
                <a:solidFill>
                  <a:srgbClr val="0065B0"/>
                </a:solidFill>
              </a:rPr>
              <a:t>Siedziba Powiatowej </a:t>
            </a:r>
            <a:r>
              <a:rPr lang="pl-PL" sz="2400" b="1" dirty="0">
                <a:solidFill>
                  <a:srgbClr val="1D649F"/>
                </a:solidFill>
              </a:rPr>
              <a:t>Poradni</a:t>
            </a:r>
            <a:r>
              <a:rPr lang="pl-PL" sz="2400" b="1" dirty="0">
                <a:solidFill>
                  <a:srgbClr val="0065B0"/>
                </a:solidFill>
              </a:rPr>
              <a:t> Psychologiczno – Pedagogicznej w Tarnowie </a:t>
            </a:r>
          </a:p>
          <a:p>
            <a:r>
              <a:rPr lang="pl-PL" sz="2400" b="1" dirty="0">
                <a:solidFill>
                  <a:srgbClr val="0065B0"/>
                </a:solidFill>
              </a:rPr>
              <a:t>Filia w </a:t>
            </a:r>
            <a:r>
              <a:rPr lang="pl-PL" sz="2400" b="1" dirty="0" smtClean="0">
                <a:solidFill>
                  <a:srgbClr val="0065B0"/>
                </a:solidFill>
              </a:rPr>
              <a:t>Wojniczu  </a:t>
            </a:r>
            <a:endParaRPr lang="pl-PL" sz="2400" b="1" dirty="0">
              <a:solidFill>
                <a:srgbClr val="0065B0"/>
              </a:solidFill>
            </a:endParaRPr>
          </a:p>
          <a:p>
            <a:endParaRPr lang="pl-PL" dirty="0"/>
          </a:p>
        </p:txBody>
      </p:sp>
      <p:sp>
        <p:nvSpPr>
          <p:cNvPr id="7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7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1"/>
            <a:ext cx="2736304" cy="374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0" b="4403"/>
          <a:stretch/>
        </p:blipFill>
        <p:spPr>
          <a:xfrm>
            <a:off x="4316886" y="908720"/>
            <a:ext cx="414354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44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475656" y="4149080"/>
            <a:ext cx="6400800" cy="1473200"/>
          </a:xfrm>
        </p:spPr>
        <p:txBody>
          <a:bodyPr/>
          <a:lstStyle/>
          <a:p>
            <a:r>
              <a:rPr lang="pl-PL" sz="2400" b="1" dirty="0">
                <a:solidFill>
                  <a:srgbClr val="0065B0"/>
                </a:solidFill>
              </a:rPr>
              <a:t>Siedziba Powiatowej Poradni Psychologiczno – Pedagogicznej w Tarnowie </a:t>
            </a:r>
          </a:p>
          <a:p>
            <a:r>
              <a:rPr lang="pl-PL" sz="2400" b="1" dirty="0">
                <a:solidFill>
                  <a:srgbClr val="0065B0"/>
                </a:solidFill>
              </a:rPr>
              <a:t>Filia w </a:t>
            </a:r>
            <a:r>
              <a:rPr lang="pl-PL" sz="2400" b="1" dirty="0" smtClean="0">
                <a:solidFill>
                  <a:srgbClr val="0065B0"/>
                </a:solidFill>
              </a:rPr>
              <a:t>Żabnie </a:t>
            </a:r>
            <a:endParaRPr lang="pl-PL" sz="2400" b="1" dirty="0">
              <a:solidFill>
                <a:srgbClr val="0065B0"/>
              </a:solidFill>
            </a:endParaRPr>
          </a:p>
          <a:p>
            <a:endParaRPr lang="pl-PL" dirty="0"/>
          </a:p>
        </p:txBody>
      </p:sp>
      <p:sp>
        <p:nvSpPr>
          <p:cNvPr id="9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8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50" name="Picture 2" descr="D:\JoannaM\Strona PPPP\Prezentacja osiągniecia 2018-2019\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4970"/>
            <a:ext cx="4472957" cy="251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JoannaM\Strona PPPP\Prezentacja osiągniecia 2018-2019\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2220392" cy="3691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65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691680" y="620688"/>
            <a:ext cx="56886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05" indent="0" algn="ctr">
              <a:spcAft>
                <a:spcPts val="0"/>
              </a:spcAft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kern="150" dirty="0">
                <a:ea typeface="Century Gothic"/>
                <a:cs typeface="Times New Roman" pitchFamily="18" charset="0"/>
              </a:rPr>
              <a:t>Obszar działania PPPP w Tarnowie </a:t>
            </a:r>
            <a:endParaRPr lang="pl-PL" sz="2800" b="1" kern="150" dirty="0" smtClean="0">
              <a:ea typeface="Century Gothic"/>
              <a:cs typeface="Times New Roman" pitchFamily="18" charset="0"/>
            </a:endParaRPr>
          </a:p>
          <a:p>
            <a:pPr marL="167005" indent="0" algn="ctr">
              <a:spcAft>
                <a:spcPts val="0"/>
              </a:spcAft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000" b="1" kern="150" dirty="0">
              <a:ea typeface="Century Gothic"/>
              <a:cs typeface="Times New Roman" pitchFamily="18" charset="0"/>
            </a:endParaRPr>
          </a:p>
          <a:p>
            <a:pPr marL="167005" indent="0" algn="ctr">
              <a:spcAft>
                <a:spcPts val="0"/>
              </a:spcAft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1" kern="150" dirty="0">
                <a:solidFill>
                  <a:srgbClr val="1D649F"/>
                </a:solidFill>
                <a:ea typeface="Century Gothic"/>
                <a:cs typeface="Times New Roman" pitchFamily="18" charset="0"/>
              </a:rPr>
              <a:t>16 gmin Powiatu Tarnowskiego podzielone pomiędzy Poradnię Tarnów i poszczególne </a:t>
            </a:r>
            <a:r>
              <a:rPr lang="pl-PL" sz="2000" b="1" kern="150" dirty="0" smtClean="0">
                <a:solidFill>
                  <a:srgbClr val="1D649F"/>
                </a:solidFill>
                <a:ea typeface="Century Gothic"/>
                <a:cs typeface="Times New Roman" pitchFamily="18" charset="0"/>
              </a:rPr>
              <a:t>Filie</a:t>
            </a:r>
            <a:endParaRPr lang="pl-PL" sz="2000" b="1" kern="150" dirty="0">
              <a:solidFill>
                <a:srgbClr val="1D649F"/>
              </a:solidFill>
              <a:ea typeface="Century Gothic"/>
              <a:cs typeface="Times New Roman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23950" y="2348880"/>
            <a:ext cx="4824114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05" indent="0" algn="ctr">
              <a:spcBef>
                <a:spcPts val="800"/>
              </a:spcBef>
              <a:spcAft>
                <a:spcPts val="0"/>
              </a:spcAft>
              <a:buNone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pl-PL" b="1" kern="150" dirty="0">
                <a:ea typeface="Century Gothic"/>
                <a:cs typeface="Times New Roman" pitchFamily="18" charset="0"/>
              </a:rPr>
              <a:t>Obszar działania – PPPP Tarnów</a:t>
            </a:r>
            <a:r>
              <a:rPr lang="pl-PL" b="1" kern="150" dirty="0">
                <a:ea typeface="Tahoma"/>
                <a:cs typeface="Times New Roman" pitchFamily="18" charset="0"/>
              </a:rPr>
              <a:t> </a:t>
            </a:r>
          </a:p>
          <a:p>
            <a:pPr marL="167005" indent="0" algn="ctr">
              <a:spcBef>
                <a:spcPts val="800"/>
              </a:spcBef>
              <a:spcAft>
                <a:spcPts val="0"/>
              </a:spcAft>
              <a:buNone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pl-PL" sz="1400" b="1" kern="150" dirty="0">
                <a:solidFill>
                  <a:srgbClr val="0065B0"/>
                </a:solidFill>
                <a:ea typeface="Century Gothic"/>
                <a:cs typeface="Times New Roman" pitchFamily="18" charset="0"/>
              </a:rPr>
              <a:t>Lisia Góra, Pleśna, Radłów, Ryglice (Zalasowa, Lubcza, </a:t>
            </a:r>
            <a:br>
              <a:rPr lang="pl-PL" sz="1400" b="1" kern="150" dirty="0">
                <a:solidFill>
                  <a:srgbClr val="0065B0"/>
                </a:solidFill>
                <a:ea typeface="Century Gothic"/>
                <a:cs typeface="Times New Roman" pitchFamily="18" charset="0"/>
              </a:rPr>
            </a:br>
            <a:r>
              <a:rPr lang="pl-PL" sz="1400" b="1" kern="150" dirty="0">
                <a:solidFill>
                  <a:srgbClr val="0065B0"/>
                </a:solidFill>
                <a:ea typeface="Century Gothic"/>
                <a:cs typeface="Times New Roman" pitchFamily="18" charset="0"/>
              </a:rPr>
              <a:t>Wola Lubecka), Skrzyszów, Tarnów, Wierzchosławice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988407" y="3465634"/>
            <a:ext cx="46853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05" lvl="0" indent="0" algn="ctr">
              <a:spcBef>
                <a:spcPts val="800"/>
              </a:spcBef>
              <a:buClr>
                <a:srgbClr val="94C600"/>
              </a:buClr>
              <a:buNone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pl-PL" b="1" kern="150" dirty="0">
                <a:ea typeface="Century Gothic"/>
                <a:cs typeface="Times New Roman" pitchFamily="18" charset="0"/>
              </a:rPr>
              <a:t>Obszar działania – Filia Tuchów</a:t>
            </a:r>
            <a:endParaRPr lang="pl-PL" b="1" kern="150" dirty="0">
              <a:ea typeface="Tahoma"/>
              <a:cs typeface="Times New Roman" pitchFamily="18" charset="0"/>
            </a:endParaRPr>
          </a:p>
          <a:p>
            <a:pPr marL="68580" lvl="0" indent="0" algn="ctr">
              <a:buClr>
                <a:srgbClr val="94C600"/>
              </a:buClr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400" b="1" kern="150" dirty="0">
                <a:solidFill>
                  <a:srgbClr val="1D649F"/>
                </a:solidFill>
                <a:ea typeface="Century Gothic"/>
                <a:cs typeface="Times New Roman" pitchFamily="18" charset="0"/>
              </a:rPr>
              <a:t>Ciężkowice,  Gromnik, Ryglice (Ryglice, Bistuszowa, </a:t>
            </a:r>
            <a:r>
              <a:rPr lang="pl-PL" sz="1400" b="1" kern="150" dirty="0" err="1">
                <a:solidFill>
                  <a:srgbClr val="1D649F"/>
                </a:solidFill>
                <a:ea typeface="Century Gothic"/>
                <a:cs typeface="Times New Roman" pitchFamily="18" charset="0"/>
              </a:rPr>
              <a:t>Joniny</a:t>
            </a:r>
            <a:r>
              <a:rPr lang="pl-PL" sz="1400" b="1" kern="150" dirty="0">
                <a:solidFill>
                  <a:srgbClr val="1D649F"/>
                </a:solidFill>
                <a:ea typeface="Century Gothic"/>
                <a:cs typeface="Times New Roman" pitchFamily="18" charset="0"/>
              </a:rPr>
              <a:t>, Kowalowa), Rzepiennik Strzyżewski, Szerzyny, Tuchów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37295" y="4519693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lvl="0" indent="0" algn="ctr">
              <a:buClr>
                <a:srgbClr val="94C600"/>
              </a:buClr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b="1" kern="150" dirty="0">
                <a:ea typeface="Century Gothic"/>
                <a:cs typeface="Times New Roman" pitchFamily="18" charset="0"/>
              </a:rPr>
              <a:t>Obszar działania - Filia w Wojniczu</a:t>
            </a:r>
            <a:endParaRPr lang="pl-PL" b="1" kern="150" dirty="0">
              <a:ea typeface="Tahoma"/>
              <a:cs typeface="Times New Roman" pitchFamily="18" charset="0"/>
            </a:endParaRPr>
          </a:p>
          <a:p>
            <a:pPr marL="68580" lvl="0" indent="0" algn="ctr">
              <a:buClr>
                <a:srgbClr val="94C600"/>
              </a:buClr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1" kern="150" dirty="0">
                <a:solidFill>
                  <a:srgbClr val="0065B0"/>
                </a:solidFill>
                <a:ea typeface="Century Gothic"/>
                <a:cs typeface="Times New Roman" pitchFamily="18" charset="0"/>
              </a:rPr>
              <a:t>Wojnicz, Zakliczyn</a:t>
            </a:r>
            <a:endParaRPr lang="pl-PL" sz="1600" b="1" kern="150" dirty="0">
              <a:solidFill>
                <a:srgbClr val="0065B0"/>
              </a:solidFill>
              <a:ea typeface="Tahoma"/>
              <a:cs typeface="Times New Roman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101776" y="5229200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lvl="0" indent="0" algn="ctr">
              <a:buClr>
                <a:srgbClr val="94C600"/>
              </a:buClr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b="1" kern="150" dirty="0">
                <a:ea typeface="Century Gothic"/>
                <a:cs typeface="Century Gothic"/>
              </a:rPr>
              <a:t>Obszar działania - Filia w Żabnie</a:t>
            </a:r>
            <a:endParaRPr lang="pl-PL" b="1" kern="150" dirty="0">
              <a:ea typeface="Tahoma"/>
            </a:endParaRPr>
          </a:p>
          <a:p>
            <a:pPr marL="68580" lvl="0" indent="0" algn="ctr">
              <a:buClr>
                <a:srgbClr val="94C600"/>
              </a:buClr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1" kern="150" dirty="0">
                <a:solidFill>
                  <a:srgbClr val="1D649F"/>
                </a:solidFill>
                <a:ea typeface="Century Gothic"/>
                <a:cs typeface="Century Gothic"/>
              </a:rPr>
              <a:t>Wietrzychowice, Żabno</a:t>
            </a:r>
            <a:endParaRPr lang="pl-PL" sz="1600" b="1" kern="150" dirty="0">
              <a:solidFill>
                <a:srgbClr val="1D649F"/>
              </a:solidFill>
              <a:ea typeface="Tahoma"/>
            </a:endParaRPr>
          </a:p>
        </p:txBody>
      </p:sp>
      <p:sp>
        <p:nvSpPr>
          <p:cNvPr id="13" name="Symbol zastępczy numeru slajdu 3"/>
          <p:cNvSpPr txBox="1">
            <a:spLocks/>
          </p:cNvSpPr>
          <p:nvPr/>
        </p:nvSpPr>
        <p:spPr>
          <a:xfrm>
            <a:off x="7982174" y="623651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293C98-5164-4CFF-9664-C180F80F9BF3}" type="slidenum">
              <a:rPr lang="pl-PL" sz="1600" smtClean="0">
                <a:solidFill>
                  <a:srgbClr val="0065B0"/>
                </a:solidFill>
                <a:latin typeface="Bahnschrift Condensed" panose="020B0502040204020203" pitchFamily="34" charset="0"/>
              </a:rPr>
              <a:pPr/>
              <a:t>9</a:t>
            </a:fld>
            <a:endParaRPr lang="pl-PL" sz="1600" dirty="0">
              <a:solidFill>
                <a:srgbClr val="0065B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52" name="Picture 4" descr="D:\JoannaM\Strona PPPP\Prezentacja osiągniecia 2018-2019\wakacje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81" y="5096705"/>
            <a:ext cx="2281436" cy="171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501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6615</TotalTime>
  <Words>2813</Words>
  <Application>Microsoft Office PowerPoint</Application>
  <PresentationFormat>Pokaz na ekranie (4:3)</PresentationFormat>
  <Paragraphs>806</Paragraphs>
  <Slides>62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Kształt fali</vt:lpstr>
      <vt:lpstr> Rok szkolny  2018-2019 </vt:lpstr>
      <vt:lpstr>Misją Poradni jest:</vt:lpstr>
      <vt:lpstr>Siedziba  Powiatowej Poradni  Psychologiczno-Pedagogicznej  </vt:lpstr>
      <vt:lpstr>Filie Powiatowej Poradni Psychologiczno-Pedagogicznej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Kadra pedagogiczna  (stan na 31.08.2019 r.)</vt:lpstr>
      <vt:lpstr>Pracownicy administracji i obsługi (stan na 31.08.2019 r.)</vt:lpstr>
      <vt:lpstr>Zakres zadań pracowników pedagogicznych </vt:lpstr>
      <vt:lpstr>Powiatowa Poradnia Psychologiczno-Pedagogiczna w roku szkolnym 2018/2019 proponowała:</vt:lpstr>
      <vt:lpstr>  Programy terapeutyczno-edukacyjne realizowane  w roku szkolnym 2018/2019 na terenie placówek oświatowych w rejonie działania Poradni   </vt:lpstr>
      <vt:lpstr>Pomoc psychologiczno - pedagogiczna  i logopedyczna  w roku szkolnym 2018/2019</vt:lpstr>
      <vt:lpstr>Prezentacja programu PowerPoint</vt:lpstr>
      <vt:lpstr>Działalność merytoryczna w liczbach</vt:lpstr>
      <vt:lpstr>Prezentacja programu PowerPoint</vt:lpstr>
      <vt:lpstr>Prezentacja programu PowerPoint</vt:lpstr>
      <vt:lpstr>Działalność merytoryczna w liczbach </vt:lpstr>
      <vt:lpstr>Organizowanie i prowadzenie wspomagania przedszkoli, szkół i placówek</vt:lpstr>
      <vt:lpstr>Zespół orzekający</vt:lpstr>
      <vt:lpstr>Zespół orzekający</vt:lpstr>
      <vt:lpstr>Pracownicy Poradni doskonalili swój warsztat pracy poprzez:</vt:lpstr>
      <vt:lpstr>Współpraca PPPP w Tarnowie  z różnymi instytucjami </vt:lpstr>
      <vt:lpstr>Przedsięwzięcia realizowane w roku szkolnym 2018/2019</vt:lpstr>
      <vt:lpstr>Zajęcia Grup Socjoterapeutycznych</vt:lpstr>
      <vt:lpstr>Słuchawki Forbrain</vt:lpstr>
      <vt:lpstr>Europejski Tydzień Świadomości Dysleksji</vt:lpstr>
      <vt:lpstr>Ogólnopolski Tydzień Kariery</vt:lpstr>
      <vt:lpstr>„Logopedyczne ABC – Razem zadbajmy  o mowę najmłodszego dziecka” </vt:lpstr>
      <vt:lpstr>Prezentacja programu PowerPoint</vt:lpstr>
      <vt:lpstr>Kreatywna Logopedia</vt:lpstr>
      <vt:lpstr>Prezentacja programu PowerPoint</vt:lpstr>
      <vt:lpstr>Terapia EEG BIOFEEDBACK</vt:lpstr>
      <vt:lpstr>Test MOXO</vt:lpstr>
      <vt:lpstr> Wczesne wspomaganie rozwoju dziecka </vt:lpstr>
      <vt:lpstr>Program za Życiem </vt:lpstr>
      <vt:lpstr>Ferie z Poradnią – Filia w Tuchowie </vt:lpstr>
      <vt:lpstr>Prezentacja programu PowerPoint</vt:lpstr>
      <vt:lpstr>Ferie z Poradnią – Filia w Żabnie</vt:lpstr>
      <vt:lpstr>Prezentacja programu PowerPoint</vt:lpstr>
      <vt:lpstr>Profilaktyka rozwoju mowy</vt:lpstr>
      <vt:lpstr>Prezentacja programu PowerPoint</vt:lpstr>
      <vt:lpstr>„Logopedyczne ABC – Razem zadbajmy o mowę najmłodszego dziecka” </vt:lpstr>
      <vt:lpstr>Prezentacja programu PowerPoint</vt:lpstr>
      <vt:lpstr>Konferencja – „Pomoc dziecku krzywdzonemu”</vt:lpstr>
      <vt:lpstr>Prezentacja programu PowerPoint</vt:lpstr>
      <vt:lpstr>Sala doświadczania świata </vt:lpstr>
      <vt:lpstr>Prezentacja programu PowerPoint</vt:lpstr>
      <vt:lpstr>Prezentacja programu PowerPoint</vt:lpstr>
      <vt:lpstr>Dzień otwarty</vt:lpstr>
      <vt:lpstr>Wakacyjny klub Bratka </vt:lpstr>
      <vt:lpstr>Prezentacja programu PowerPoint</vt:lpstr>
      <vt:lpstr> Konkurs Logopedyczny „Słowo się rzekło” </vt:lpstr>
      <vt:lpstr>„Lubię lato”</vt:lpstr>
      <vt:lpstr>Inne formy pracy </vt:lpstr>
      <vt:lpstr>Punkty konsultacyjne </vt:lpstr>
      <vt:lpstr>Logopedzi Poradni w Radio ESKA</vt:lpstr>
      <vt:lpstr>Działania Poradni w Lokalnej Prasie </vt:lpstr>
      <vt:lpstr>Prezentacja programu PowerPoint</vt:lpstr>
      <vt:lpstr>Zapraszamy  do współpracy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Użytkownik systemu Windows</cp:lastModifiedBy>
  <cp:revision>245</cp:revision>
  <cp:lastPrinted>2019-10-07T07:25:38Z</cp:lastPrinted>
  <dcterms:created xsi:type="dcterms:W3CDTF">2019-04-19T06:07:06Z</dcterms:created>
  <dcterms:modified xsi:type="dcterms:W3CDTF">2019-12-23T09:26:35Z</dcterms:modified>
</cp:coreProperties>
</file>